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sldIdLst>
    <p:sldId id="300" r:id="rId2"/>
    <p:sldId id="256" r:id="rId3"/>
    <p:sldId id="282" r:id="rId4"/>
    <p:sldId id="270" r:id="rId5"/>
    <p:sldId id="291" r:id="rId6"/>
    <p:sldId id="259" r:id="rId7"/>
    <p:sldId id="275" r:id="rId8"/>
    <p:sldId id="278" r:id="rId9"/>
    <p:sldId id="279" r:id="rId10"/>
    <p:sldId id="276" r:id="rId11"/>
    <p:sldId id="277" r:id="rId12"/>
    <p:sldId id="260" r:id="rId13"/>
    <p:sldId id="273" r:id="rId14"/>
    <p:sldId id="264" r:id="rId15"/>
    <p:sldId id="266" r:id="rId16"/>
    <p:sldId id="274" r:id="rId17"/>
    <p:sldId id="265" r:id="rId18"/>
    <p:sldId id="280" r:id="rId19"/>
    <p:sldId id="271" r:id="rId20"/>
    <p:sldId id="272" r:id="rId21"/>
    <p:sldId id="267" r:id="rId22"/>
    <p:sldId id="281" r:id="rId23"/>
    <p:sldId id="287" r:id="rId24"/>
    <p:sldId id="283" r:id="rId25"/>
    <p:sldId id="294" r:id="rId26"/>
    <p:sldId id="295" r:id="rId27"/>
    <p:sldId id="298" r:id="rId28"/>
    <p:sldId id="296" r:id="rId29"/>
    <p:sldId id="297" r:id="rId30"/>
    <p:sldId id="269" r:id="rId31"/>
    <p:sldId id="292" r:id="rId32"/>
    <p:sldId id="293" r:id="rId33"/>
    <p:sldId id="299" r:id="rId34"/>
    <p:sldId id="302" r:id="rId35"/>
    <p:sldId id="288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2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32FF1A-7BF0-47EF-8773-DF6E76F529DE}" type="datetimeFigureOut">
              <a:rPr lang="ru-RU" smtClean="0"/>
              <a:pPr/>
              <a:t>20.03.2019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C49428-F5D1-4ACE-A3B2-F0F6EBF459E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86F1AFB0-4AA6-41D2-8361-69840A4D46DE}" type="datetimeFigureOut">
              <a:rPr lang="ru-RU" smtClean="0"/>
              <a:pPr/>
              <a:t>20.03.2019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AEFB8FDC-0675-4C8C-BAEA-C87F03F63E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1AFB0-4AA6-41D2-8361-69840A4D46DE}" type="datetimeFigureOut">
              <a:rPr lang="ru-RU" smtClean="0"/>
              <a:pPr/>
              <a:t>20.03.2019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B8FDC-0675-4C8C-BAEA-C87F03F63E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1AFB0-4AA6-41D2-8361-69840A4D46DE}" type="datetimeFigureOut">
              <a:rPr lang="ru-RU" smtClean="0"/>
              <a:pPr/>
              <a:t>20.03.2019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B8FDC-0675-4C8C-BAEA-C87F03F63E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1AFB0-4AA6-41D2-8361-69840A4D46DE}" type="datetimeFigureOut">
              <a:rPr lang="ru-RU" smtClean="0"/>
              <a:pPr/>
              <a:t>20.03.2019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B8FDC-0675-4C8C-BAEA-C87F03F63E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1AFB0-4AA6-41D2-8361-69840A4D46DE}" type="datetimeFigureOut">
              <a:rPr lang="ru-RU" smtClean="0"/>
              <a:pPr/>
              <a:t>20.03.2019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B8FDC-0675-4C8C-BAEA-C87F03F63E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1AFB0-4AA6-41D2-8361-69840A4D46DE}" type="datetimeFigureOut">
              <a:rPr lang="ru-RU" smtClean="0"/>
              <a:pPr/>
              <a:t>20.03.2019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B8FDC-0675-4C8C-BAEA-C87F03F63E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6F1AFB0-4AA6-41D2-8361-69840A4D46DE}" type="datetimeFigureOut">
              <a:rPr lang="ru-RU" smtClean="0"/>
              <a:pPr/>
              <a:t>20.03.2019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EFB8FDC-0675-4C8C-BAEA-C87F03F63E9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86F1AFB0-4AA6-41D2-8361-69840A4D46DE}" type="datetimeFigureOut">
              <a:rPr lang="ru-RU" smtClean="0"/>
              <a:pPr/>
              <a:t>20.03.2019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AEFB8FDC-0675-4C8C-BAEA-C87F03F63E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1AFB0-4AA6-41D2-8361-69840A4D46DE}" type="datetimeFigureOut">
              <a:rPr lang="ru-RU" smtClean="0"/>
              <a:pPr/>
              <a:t>20.03.2019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B8FDC-0675-4C8C-BAEA-C87F03F63E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1AFB0-4AA6-41D2-8361-69840A4D46DE}" type="datetimeFigureOut">
              <a:rPr lang="ru-RU" smtClean="0"/>
              <a:pPr/>
              <a:t>20.03.2019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B8FDC-0675-4C8C-BAEA-C87F03F63E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1AFB0-4AA6-41D2-8361-69840A4D46DE}" type="datetimeFigureOut">
              <a:rPr lang="ru-RU" smtClean="0"/>
              <a:pPr/>
              <a:t>20.03.2019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B8FDC-0675-4C8C-BAEA-C87F03F63E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86F1AFB0-4AA6-41D2-8361-69840A4D46DE}" type="datetimeFigureOut">
              <a:rPr lang="ru-RU" smtClean="0"/>
              <a:pPr/>
              <a:t>20.03.2019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AEFB8FDC-0675-4C8C-BAEA-C87F03F63E9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ртюшенкоИ\Desktop\Безымянный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767426"/>
            <a:ext cx="9144000" cy="10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АртюшенкоИ\Desktop\Макеты\Лого\Полный новый лого\Лого АПО ПОЛНЫЙ_вертикаль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444" y="1124744"/>
            <a:ext cx="5387911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D3B70E-1779-4AD3-8408-B543FB40A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509121"/>
            <a:ext cx="7772400" cy="1522264"/>
          </a:xfrm>
        </p:spPr>
        <p:txBody>
          <a:bodyPr/>
          <a:lstStyle/>
          <a:p>
            <a:pPr algn="ctr"/>
            <a:r>
              <a:rPr lang="ru-RU" sz="2800" dirty="0">
                <a:solidFill>
                  <a:srgbClr val="0070C0"/>
                </a:solidFill>
              </a:rPr>
              <a:t>Кафедра клинической лабораторной диагностики  и патологической анатомии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4AA191A-832D-4802-AE4F-3DD49143FC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39465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Наличие морфологических особенностей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ru-RU" dirty="0"/>
              <a:t>таких как крышечки, шипы, пробки, крючки или фестончатая наружная оболочка.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Внутреннее содержимое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ru-RU" dirty="0"/>
              <a:t>яйца выделяются из матки гельминтов на разных стадиях развития: они могут содержать практически неразличимый зародыш, окруженный желточными клетками, один или несколько хорошо заметных бластомеров или сформированную личинку. </a:t>
            </a:r>
          </a:p>
          <a:p>
            <a:pPr algn="just"/>
            <a:r>
              <a:rPr lang="ru-RU" dirty="0"/>
              <a:t>Если пробы кала исследуют через несколько часов или спустя 1-2 дня после дефекации, яйца некоторых нематод могут развиваться до более взрослых стадий, что следует учитывать при диагностике.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445096"/>
          </a:xfrm>
        </p:spPr>
        <p:txBody>
          <a:bodyPr>
            <a:noAutofit/>
          </a:bodyPr>
          <a:lstStyle/>
          <a:p>
            <a:r>
              <a:rPr lang="ru-RU" sz="2800" b="1" dirty="0"/>
              <a:t>ОПРЕДЕЛИТЕ ЧЬИ ЯЙЦА С УЧЕТОМ РАЗМЕРА И МОРФОЛОГИЧЕСКИХ ОСОБЕННОСТЕЙ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0301" t="45180" r="10797" b="15045"/>
          <a:stretch>
            <a:fillRect/>
          </a:stretch>
        </p:blipFill>
        <p:spPr bwMode="auto">
          <a:xfrm>
            <a:off x="323528" y="2204864"/>
            <a:ext cx="8496944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971600" y="5589240"/>
            <a:ext cx="360040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691680" y="5373216"/>
            <a:ext cx="990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10 МКМ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Видовая диагностика цестодозов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Класс ленточных гельминтов относится к типу плоских червей и делится на два отряда - лентецов и цепней.</a:t>
            </a:r>
          </a:p>
          <a:p>
            <a:pPr algn="just"/>
            <a:r>
              <a:rPr lang="ru-RU" dirty="0"/>
              <a:t>К отряду лентецов относятся 3 вида возбудителей дифиллоботриоза, встречающихся на территории Российской Федерации (</a:t>
            </a:r>
            <a:r>
              <a:rPr lang="ru-RU" dirty="0" err="1"/>
              <a:t>Diphyllobothrium</a:t>
            </a:r>
            <a:r>
              <a:rPr lang="ru-RU" dirty="0"/>
              <a:t> </a:t>
            </a:r>
            <a:r>
              <a:rPr lang="ru-RU" dirty="0" err="1"/>
              <a:t>latum</a:t>
            </a:r>
            <a:r>
              <a:rPr lang="ru-RU" dirty="0"/>
              <a:t>, D. </a:t>
            </a:r>
            <a:r>
              <a:rPr lang="ru-RU" dirty="0" err="1"/>
              <a:t>dendriticum</a:t>
            </a:r>
            <a:r>
              <a:rPr lang="ru-RU" dirty="0"/>
              <a:t>, D. </a:t>
            </a:r>
            <a:r>
              <a:rPr lang="ru-RU" dirty="0" err="1"/>
              <a:t>luxi</a:t>
            </a:r>
            <a:r>
              <a:rPr lang="ru-RU" dirty="0"/>
              <a:t>). В связи с тем, что матка хвостовых члеников </a:t>
            </a:r>
            <a:r>
              <a:rPr lang="ru-RU" dirty="0" err="1"/>
              <a:t>Diphyllobothriidae</a:t>
            </a:r>
            <a:r>
              <a:rPr lang="ru-RU" dirty="0"/>
              <a:t> имеет выводное отверстие, в кале обнаруживаются яйца, имеющие характерное строение: они сероватого цвета, овальной формы, с тонкой </a:t>
            </a:r>
            <a:r>
              <a:rPr lang="ru-RU" dirty="0" err="1"/>
              <a:t>двуконтурной</a:t>
            </a:r>
            <a:r>
              <a:rPr lang="ru-RU" dirty="0"/>
              <a:t> оболочкой. На одном полюсе имеются крышечки, на другом - утолщение оболочки в виде бугорка. Последний виден не всегда, особенно при работе методом Като. В центре яйца находится зародышевая клетка. По яйцам </a:t>
            </a:r>
            <a:r>
              <a:rPr lang="ru-RU" dirty="0" err="1"/>
              <a:t>Diphyllobothriidae</a:t>
            </a:r>
            <a:r>
              <a:rPr lang="ru-RU" dirty="0"/>
              <a:t> невозможно определить видовую принадлежность лентеца, в связи с чем при записи результатов анализа указывают "обнаружены яйца </a:t>
            </a:r>
            <a:r>
              <a:rPr lang="ru-RU" dirty="0" err="1"/>
              <a:t>Diphyllobothriidae</a:t>
            </a:r>
            <a:r>
              <a:rPr lang="ru-RU" dirty="0"/>
              <a:t> </a:t>
            </a:r>
            <a:r>
              <a:rPr lang="ru-RU" dirty="0" err="1"/>
              <a:t>sp</a:t>
            </a:r>
            <a:r>
              <a:rPr lang="ru-RU" dirty="0"/>
              <a:t>.".</a:t>
            </a:r>
          </a:p>
          <a:p>
            <a:r>
              <a:rPr lang="ru-RU" dirty="0"/>
              <a:t>К отряду цепней относятся </a:t>
            </a:r>
            <a:r>
              <a:rPr lang="ru-RU" dirty="0" err="1"/>
              <a:t>Taenia</a:t>
            </a:r>
            <a:r>
              <a:rPr lang="ru-RU" dirty="0"/>
              <a:t> </a:t>
            </a:r>
            <a:r>
              <a:rPr lang="ru-RU" dirty="0" err="1"/>
              <a:t>solium</a:t>
            </a:r>
            <a:r>
              <a:rPr lang="ru-RU" dirty="0"/>
              <a:t>, </a:t>
            </a:r>
            <a:r>
              <a:rPr lang="ru-RU" dirty="0" err="1"/>
              <a:t>Taeniarhynchus</a:t>
            </a:r>
            <a:r>
              <a:rPr lang="ru-RU" dirty="0"/>
              <a:t> </a:t>
            </a:r>
            <a:r>
              <a:rPr lang="ru-RU" dirty="0" err="1"/>
              <a:t>saginatus</a:t>
            </a:r>
            <a:r>
              <a:rPr lang="ru-RU" dirty="0"/>
              <a:t>, </a:t>
            </a:r>
            <a:r>
              <a:rPr lang="ru-RU" dirty="0" err="1"/>
              <a:t>Hymenolepis</a:t>
            </a:r>
            <a:r>
              <a:rPr lang="ru-RU" dirty="0"/>
              <a:t> </a:t>
            </a:r>
            <a:r>
              <a:rPr lang="ru-RU" dirty="0" err="1"/>
              <a:t>nana</a:t>
            </a:r>
            <a:r>
              <a:rPr lang="ru-RU" dirty="0"/>
              <a:t>, </a:t>
            </a:r>
            <a:r>
              <a:rPr lang="ru-RU" dirty="0" err="1"/>
              <a:t>Hymenolepis</a:t>
            </a:r>
            <a:r>
              <a:rPr lang="ru-RU" dirty="0"/>
              <a:t> </a:t>
            </a:r>
            <a:r>
              <a:rPr lang="ru-RU" dirty="0" err="1"/>
              <a:t>diminuta</a:t>
            </a:r>
            <a:r>
              <a:rPr lang="ru-RU" dirty="0"/>
              <a:t>, </a:t>
            </a:r>
            <a:r>
              <a:rPr lang="ru-RU" dirty="0" err="1"/>
              <a:t>Dipylidium</a:t>
            </a:r>
            <a:r>
              <a:rPr lang="ru-RU" dirty="0"/>
              <a:t> </a:t>
            </a:r>
            <a:r>
              <a:rPr lang="ru-RU" dirty="0" err="1"/>
              <a:t>caninum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МОРФОЛОГИЯ ЯИЦ ПЛОСКИХ ГЕЛЬМИНТОВ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6148" t="27679" r="9728" b="13454"/>
          <a:stretch>
            <a:fillRect/>
          </a:stretch>
        </p:blipFill>
        <p:spPr bwMode="auto">
          <a:xfrm>
            <a:off x="683568" y="2564904"/>
            <a:ext cx="7560840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СКОЛЕКСЫ ТЕНИИД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3308" t="16542" r="14203" b="15045"/>
          <a:stretch>
            <a:fillRect/>
          </a:stretch>
        </p:blipFill>
        <p:spPr bwMode="auto">
          <a:xfrm>
            <a:off x="683568" y="1484784"/>
            <a:ext cx="7920880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 Figure B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12776"/>
            <a:ext cx="2304256" cy="4176464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</p:spPr>
      </p:pic>
      <p:pic>
        <p:nvPicPr>
          <p:cNvPr id="5" name="Рисунок 4" descr="lifecycl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188640"/>
            <a:ext cx="5760640" cy="6136105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6838" t="14693" r="7692" b="10620"/>
          <a:stretch>
            <a:fillRect/>
          </a:stretch>
        </p:blipFill>
        <p:spPr bwMode="auto">
          <a:xfrm>
            <a:off x="323528" y="764704"/>
            <a:ext cx="8424936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0027" t="32271" r="39697" b="11113"/>
          <a:stretch>
            <a:fillRect/>
          </a:stretch>
        </p:blipFill>
        <p:spPr bwMode="auto">
          <a:xfrm>
            <a:off x="395536" y="620688"/>
            <a:ext cx="8496944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Видовая диагностика трематодозов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Представители класса </a:t>
            </a:r>
            <a:r>
              <a:rPr lang="ru-RU" dirty="0" err="1"/>
              <a:t>Trematoda</a:t>
            </a:r>
            <a:r>
              <a:rPr lang="ru-RU" dirty="0"/>
              <a:t>, паразитирующие у человека, локализуются в разных органах, в связи с чем условно разделены на 4 группы: </a:t>
            </a:r>
          </a:p>
          <a:p>
            <a:r>
              <a:rPr lang="ru-RU" dirty="0"/>
              <a:t>I - трематоды, паразитирующие в </a:t>
            </a:r>
            <a:r>
              <a:rPr lang="ru-RU" dirty="0" err="1"/>
              <a:t>гепатобилиарной</a:t>
            </a:r>
            <a:r>
              <a:rPr lang="ru-RU" dirty="0"/>
              <a:t> системе (сем. </a:t>
            </a:r>
            <a:r>
              <a:rPr lang="ru-RU" dirty="0" err="1"/>
              <a:t>Opisthorchidae</a:t>
            </a:r>
            <a:r>
              <a:rPr lang="ru-RU" dirty="0"/>
              <a:t>, </a:t>
            </a:r>
            <a:r>
              <a:rPr lang="ru-RU" dirty="0" err="1"/>
              <a:t>Fasciolidae</a:t>
            </a:r>
            <a:r>
              <a:rPr lang="ru-RU" dirty="0"/>
              <a:t>, </a:t>
            </a:r>
            <a:r>
              <a:rPr lang="ru-RU" dirty="0" err="1"/>
              <a:t>Dicrocoeliidae</a:t>
            </a:r>
            <a:r>
              <a:rPr lang="ru-RU" dirty="0"/>
              <a:t>); </a:t>
            </a:r>
          </a:p>
          <a:p>
            <a:r>
              <a:rPr lang="ru-RU" dirty="0"/>
              <a:t>II - кишечные трематоды (сем. </a:t>
            </a:r>
            <a:r>
              <a:rPr lang="ru-RU" dirty="0" err="1"/>
              <a:t>Heterophyidae</a:t>
            </a:r>
            <a:r>
              <a:rPr lang="ru-RU" dirty="0"/>
              <a:t>, </a:t>
            </a:r>
            <a:r>
              <a:rPr lang="ru-RU" dirty="0" err="1"/>
              <a:t>Nanophyetidae</a:t>
            </a:r>
            <a:r>
              <a:rPr lang="ru-RU" dirty="0"/>
              <a:t> и др.); </a:t>
            </a:r>
          </a:p>
          <a:p>
            <a:r>
              <a:rPr lang="ru-RU" dirty="0"/>
              <a:t>III - легочные трематоды (сем. </a:t>
            </a:r>
            <a:r>
              <a:rPr lang="ru-RU" dirty="0" err="1"/>
              <a:t>Paragonimidae</a:t>
            </a:r>
            <a:r>
              <a:rPr lang="ru-RU" dirty="0"/>
              <a:t>) и </a:t>
            </a:r>
          </a:p>
          <a:p>
            <a:r>
              <a:rPr lang="ru-RU" dirty="0"/>
              <a:t>IV - трематоды кровеносной системы (сем. </a:t>
            </a:r>
            <a:r>
              <a:rPr lang="ru-RU" dirty="0" err="1"/>
              <a:t>Schistosomatidae</a:t>
            </a:r>
            <a:r>
              <a:rPr lang="ru-RU" dirty="0"/>
              <a:t>). </a:t>
            </a:r>
          </a:p>
          <a:p>
            <a:r>
              <a:rPr lang="ru-RU" dirty="0"/>
              <a:t>В соответствии с этим, яйца I группы трематод могут быть выявлены в дуоденальном содержимом и кале; II группы - только в кале (в связи с тем, что продолжительность жизни кишечных трематод невелика, в кале можно обнаружить и самих взрослых паразитов); III группы - в мокроте и кале, так как мокрота часто заглатывается; IV - в кале или моче в зависимости от вида паразита и его локализации в организме хозяина.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188640"/>
            <a:ext cx="6491064" cy="3456383"/>
          </a:xfrm>
        </p:spPr>
        <p:txBody>
          <a:bodyPr>
            <a:normAutofit/>
          </a:bodyPr>
          <a:lstStyle/>
          <a:p>
            <a:pPr algn="ctr"/>
            <a:r>
              <a:rPr lang="ru-RU" sz="3200" dirty="0"/>
              <a:t>7.3.</a:t>
            </a:r>
            <a:r>
              <a:rPr lang="ru-RU" sz="3600" dirty="0"/>
              <a:t>Лабораторная диагностика гельминтозов. Морфология гельминтов</a:t>
            </a:r>
            <a:r>
              <a:rPr lang="ru-RU" sz="3200" dirty="0"/>
              <a:t>.</a:t>
            </a:r>
            <a:br>
              <a:rPr lang="ru-RU" sz="3200" dirty="0"/>
            </a:br>
            <a:endParaRPr lang="ru-RU" sz="3100" b="1" i="1" u="sng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/>
              <a:t>Кулешова Светлана Вячеславовна</a:t>
            </a:r>
          </a:p>
          <a:p>
            <a:pPr algn="ctr"/>
            <a:r>
              <a:rPr lang="ru-RU" b="1" dirty="0"/>
              <a:t>2018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FF9AC03A-D615-4402-B070-8E94F54F05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10301" t="45180" r="10797" b="15045"/>
          <a:stretch>
            <a:fillRect/>
          </a:stretch>
        </p:blipFill>
        <p:spPr bwMode="auto">
          <a:xfrm>
            <a:off x="4067944" y="5157192"/>
            <a:ext cx="4968552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399079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332656"/>
            <a:ext cx="8219256" cy="5976664"/>
          </a:xfrm>
        </p:spPr>
        <p:txBody>
          <a:bodyPr>
            <a:normAutofit fontScale="62500" lnSpcReduction="20000"/>
          </a:bodyPr>
          <a:lstStyle/>
          <a:p>
            <a:r>
              <a:rPr lang="ru-RU" sz="3300" dirty="0"/>
              <a:t>Яйца разных видов трематод существенно отличаются по размеру: от самых мелких, присущих кишечным трематодам, до самых крупных, таких как яйца </a:t>
            </a:r>
            <a:r>
              <a:rPr lang="ru-RU" sz="3300" dirty="0" err="1"/>
              <a:t>фасциол</a:t>
            </a:r>
            <a:r>
              <a:rPr lang="ru-RU" sz="3300" dirty="0"/>
              <a:t>. Оболочки яиц чаще всего тонкие и ровные, за исключением таковых у D. </a:t>
            </a:r>
            <a:r>
              <a:rPr lang="ru-RU" sz="3300" dirty="0" err="1"/>
              <a:t>lanceatum</a:t>
            </a:r>
            <a:r>
              <a:rPr lang="ru-RU" sz="3300" dirty="0"/>
              <a:t>, </a:t>
            </a:r>
            <a:r>
              <a:rPr lang="ru-RU" sz="3300" dirty="0" err="1"/>
              <a:t>Sch</a:t>
            </a:r>
            <a:r>
              <a:rPr lang="ru-RU" sz="3300" dirty="0"/>
              <a:t>. </a:t>
            </a:r>
            <a:r>
              <a:rPr lang="ru-RU" sz="3300" dirty="0" err="1"/>
              <a:t>japonicum</a:t>
            </a:r>
            <a:r>
              <a:rPr lang="ru-RU" sz="3300" dirty="0"/>
              <a:t> и видов </a:t>
            </a:r>
            <a:r>
              <a:rPr lang="ru-RU" sz="3300" dirty="0" err="1"/>
              <a:t>Paragonimus</a:t>
            </a:r>
            <a:r>
              <a:rPr lang="ru-RU" sz="3300" dirty="0"/>
              <a:t>.</a:t>
            </a:r>
          </a:p>
          <a:p>
            <a:r>
              <a:rPr lang="ru-RU" sz="3300" dirty="0"/>
              <a:t>Цвет оболочек яиц разных видов трематод варьирует от желтовато-золотистого до буро-коричневого.</a:t>
            </a:r>
          </a:p>
          <a:p>
            <a:pPr algn="just"/>
            <a:r>
              <a:rPr lang="ru-RU" sz="3300" dirty="0"/>
              <a:t>Наиболее характерным признаком практически всех яиц трематод - паразитов человека является наличие крышечки, которая открывается для выхода созревшей личинки - </a:t>
            </a:r>
            <a:r>
              <a:rPr lang="ru-RU" sz="3300" dirty="0" err="1"/>
              <a:t>мирацидия</a:t>
            </a:r>
            <a:r>
              <a:rPr lang="ru-RU" sz="3300" dirty="0"/>
              <a:t> во внешнюю среду. Крышечка может быть разной высоты, примыкает к скорлупе яйца плотно, так что становится практически неразличимой. Край крышечки может быть в виде ровной тонкой или волнистой линии. Часто оболочка перед крышечкой образует валик, выраженный в разной степени. При рассматривании яйца под микроскопом этот валик виден в виде выступов с его боков, так называемых "плечиков". Размер их, высота крышечки и способ ее прилегания являются важными систематическими признаками. Яйца шистосом крышечки не имеют, при выходе </a:t>
            </a:r>
            <a:r>
              <a:rPr lang="ru-RU" sz="3300" dirty="0" err="1"/>
              <a:t>мирацидия</a:t>
            </a:r>
            <a:r>
              <a:rPr lang="ru-RU" sz="3300" dirty="0"/>
              <a:t> оболочка яйца разрывается.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95384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/>
              <a:t>На противоположном полюсе от крышечки находится в разной степени развитый бугорок: от небольшого утолщения оболочки до выраженного выроста - "шишечки", иногда широкой. Яйца шистосом снабжены шипами, место их расположения и размер является видовым признаком.</a:t>
            </a:r>
          </a:p>
          <a:p>
            <a:pPr algn="just"/>
            <a:r>
              <a:rPr lang="ru-RU" dirty="0"/>
              <a:t>Яйца возбудителей описторхоза, </a:t>
            </a:r>
            <a:r>
              <a:rPr lang="ru-RU" dirty="0" err="1"/>
              <a:t>шистосомозов</a:t>
            </a:r>
            <a:r>
              <a:rPr lang="ru-RU" dirty="0"/>
              <a:t> и некоторых кишечных трематод выделяются из матки самок полностью зрелыми, со сформированной личинкой - </a:t>
            </a:r>
            <a:r>
              <a:rPr lang="ru-RU" dirty="0" err="1"/>
              <a:t>мирацидием</a:t>
            </a:r>
            <a:r>
              <a:rPr lang="ru-RU" dirty="0"/>
              <a:t> внутри, которая хорошо видна при </a:t>
            </a:r>
            <a:r>
              <a:rPr lang="ru-RU" dirty="0" err="1"/>
              <a:t>микроскопировании</a:t>
            </a:r>
            <a:r>
              <a:rPr lang="ru-RU" dirty="0"/>
              <a:t>. </a:t>
            </a:r>
          </a:p>
          <a:p>
            <a:pPr algn="just"/>
            <a:r>
              <a:rPr lang="ru-RU" dirty="0"/>
              <a:t>Яйца возбудителей </a:t>
            </a:r>
            <a:r>
              <a:rPr lang="ru-RU" dirty="0" err="1"/>
              <a:t>фасциолеза</a:t>
            </a:r>
            <a:r>
              <a:rPr lang="ru-RU" dirty="0"/>
              <a:t>, </a:t>
            </a:r>
            <a:r>
              <a:rPr lang="ru-RU" dirty="0" err="1"/>
              <a:t>парагонимоза</a:t>
            </a:r>
            <a:r>
              <a:rPr lang="ru-RU" dirty="0"/>
              <a:t>, </a:t>
            </a:r>
            <a:r>
              <a:rPr lang="ru-RU" dirty="0" err="1"/>
              <a:t>нанофиетоза</a:t>
            </a:r>
            <a:r>
              <a:rPr lang="ru-RU" dirty="0"/>
              <a:t> содержат плохо различимый зародыш в центре, окруженный желточными клетками. Развитие этих яиц происходит во внешней среде.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d9a2c8551d38f91fbe8b8cfb71059a0-яйца гельминтов цветные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7016" y="620688"/>
            <a:ext cx="8749480" cy="6048672"/>
          </a:xfr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323528" y="5013176"/>
            <a:ext cx="2664296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1115616" y="5661248"/>
            <a:ext cx="792088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251520" y="5877272"/>
            <a:ext cx="2232248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GELM0057-питер-яйца-цветные-с названием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548680"/>
            <a:ext cx="8640960" cy="6025158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A_lumbricoides_infert_Leiden_A-ЯЙЦО ОПЛОДОТОВОРЕННОЕ АСКАРИД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548680"/>
            <a:ext cx="3384376" cy="3024336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6" name="Содержимое 3" descr="Ascaris_lumbrcoides_infertile_BAM1-НЕОПЛОДОТВОРЕННОЕ ЯЙЦО АСКАРИДЫ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3933056"/>
            <a:ext cx="2304256" cy="259228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7" name="Содержимое 3" descr="Ascaris_egg_larva3-ЛИЧИНКА ИЗ ЯЙЦА АСКАРИД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67944" y="4005064"/>
            <a:ext cx="3888432" cy="244827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8" name="Содержимое 3" descr="Ascaris_egg_fert2_decort_200xБЕЗОБОЛОЧКИ ЯЙЦО АСКАРИДЫ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60032" y="620688"/>
            <a:ext cx="3672408" cy="273630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6">
            <a:extLst>
              <a:ext uri="{FF2B5EF4-FFF2-40B4-BE49-F238E27FC236}">
                <a16:creationId xmlns:a16="http://schemas.microsoft.com/office/drawing/2014/main" id="{9F2E382B-3D92-4BA4-8C84-F820A16425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274638"/>
            <a:ext cx="8207375" cy="1209675"/>
          </a:xfrm>
          <a:solidFill>
            <a:schemeClr val="accent3">
              <a:lumMod val="95000"/>
            </a:schemeClr>
          </a:solidFill>
        </p:spPr>
        <p:txBody>
          <a:bodyPr/>
          <a:lstStyle/>
          <a:p>
            <a:pPr algn="l" eaLnBrk="1" hangingPunct="1">
              <a:defRPr/>
            </a:pPr>
            <a:r>
              <a:rPr lang="en-US" sz="2400" dirty="0" err="1"/>
              <a:t>Strongyloides</a:t>
            </a:r>
            <a:r>
              <a:rPr lang="en-US" sz="2400" dirty="0"/>
              <a:t> </a:t>
            </a:r>
            <a:r>
              <a:rPr lang="en-US" sz="2400" dirty="0" err="1"/>
              <a:t>stercoralis</a:t>
            </a:r>
            <a:r>
              <a:rPr lang="en-US" sz="2400" dirty="0"/>
              <a:t> – </a:t>
            </a:r>
            <a:r>
              <a:rPr lang="ru-RU" sz="2400" dirty="0"/>
              <a:t>возбудитель </a:t>
            </a:r>
            <a:r>
              <a:rPr lang="ru-RU" sz="2400" dirty="0" err="1"/>
              <a:t>стронгилоидоза</a:t>
            </a:r>
            <a:r>
              <a:rPr lang="ru-RU" sz="2400" dirty="0"/>
              <a:t> (кишечная </a:t>
            </a:r>
            <a:r>
              <a:rPr lang="ru-RU" sz="2400" dirty="0" err="1"/>
              <a:t>угрица</a:t>
            </a:r>
            <a:r>
              <a:rPr lang="ru-RU" sz="2400" dirty="0"/>
              <a:t>). Мелкие нитевидные гельминты. Паразитируют в основном в криптах 12-перстной кишки.</a:t>
            </a:r>
          </a:p>
        </p:txBody>
      </p:sp>
      <p:pic>
        <p:nvPicPr>
          <p:cNvPr id="108547" name="Picture 5" descr="IMG_0772_2">
            <a:extLst>
              <a:ext uri="{FF2B5EF4-FFF2-40B4-BE49-F238E27FC236}">
                <a16:creationId xmlns:a16="http://schemas.microsoft.com/office/drawing/2014/main" id="{ADA82CB7-C214-4879-9126-BFAFA841929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47813" y="1700213"/>
            <a:ext cx="6034087" cy="4525962"/>
          </a:xfrm>
          <a:noFill/>
        </p:spPr>
      </p:pic>
    </p:spTree>
    <p:extLst>
      <p:ext uri="{BB962C8B-B14F-4D97-AF65-F5344CB8AC3E}">
        <p14:creationId xmlns:p14="http://schemas.microsoft.com/office/powerpoint/2010/main" val="12360836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6">
            <a:extLst>
              <a:ext uri="{FF2B5EF4-FFF2-40B4-BE49-F238E27FC236}">
                <a16:creationId xmlns:a16="http://schemas.microsoft.com/office/drawing/2014/main" id="{28DFB396-5455-4134-8093-50C93D8F6B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0063" y="285750"/>
            <a:ext cx="8229600" cy="1143000"/>
          </a:xfrm>
          <a:solidFill>
            <a:schemeClr val="accent3">
              <a:lumMod val="95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US" sz="2000" dirty="0" err="1"/>
              <a:t>Strongyloides</a:t>
            </a:r>
            <a:r>
              <a:rPr lang="en-US" sz="2000" dirty="0"/>
              <a:t> </a:t>
            </a:r>
            <a:r>
              <a:rPr lang="en-US" sz="2000" dirty="0" err="1"/>
              <a:t>stercoralis</a:t>
            </a:r>
            <a:r>
              <a:rPr lang="en-US" sz="2000" dirty="0"/>
              <a:t> – </a:t>
            </a:r>
            <a:r>
              <a:rPr lang="ru-RU" sz="2000" dirty="0"/>
              <a:t>возбудитель </a:t>
            </a:r>
            <a:r>
              <a:rPr lang="ru-RU" sz="2000" dirty="0" err="1"/>
              <a:t>стронгилоидоза</a:t>
            </a:r>
            <a:r>
              <a:rPr lang="ru-RU" sz="2000" dirty="0"/>
              <a:t> (кишечная </a:t>
            </a:r>
            <a:r>
              <a:rPr lang="ru-RU" sz="2000" dirty="0" err="1"/>
              <a:t>угрица</a:t>
            </a:r>
            <a:r>
              <a:rPr lang="ru-RU" sz="2000" dirty="0"/>
              <a:t>).</a:t>
            </a:r>
            <a:br>
              <a:rPr lang="ru-RU" sz="2000" dirty="0"/>
            </a:br>
            <a:r>
              <a:rPr lang="ru-RU" sz="2000" dirty="0"/>
              <a:t>Мокрота данного больного содержит большое количество эозинофилов </a:t>
            </a:r>
            <a:r>
              <a:rPr lang="ru-RU" sz="2000"/>
              <a:t>и кристаллов  </a:t>
            </a:r>
            <a:r>
              <a:rPr lang="ru-RU" sz="2000" dirty="0"/>
              <a:t>Шарко-Лейдена. В крови также наблюдается </a:t>
            </a:r>
            <a:r>
              <a:rPr lang="ru-RU" sz="2000" dirty="0" err="1"/>
              <a:t>эозинофилия</a:t>
            </a:r>
            <a:endParaRPr lang="ru-RU" sz="2000" dirty="0"/>
          </a:p>
        </p:txBody>
      </p:sp>
      <p:pic>
        <p:nvPicPr>
          <p:cNvPr id="109571" name="Picture 5" descr="IMG_0773_2">
            <a:extLst>
              <a:ext uri="{FF2B5EF4-FFF2-40B4-BE49-F238E27FC236}">
                <a16:creationId xmlns:a16="http://schemas.microsoft.com/office/drawing/2014/main" id="{E29C9639-EC9E-4A5A-93AB-F7737E0B80E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47813" y="1773238"/>
            <a:ext cx="6034087" cy="4525962"/>
          </a:xfrm>
          <a:noFill/>
        </p:spPr>
      </p:pic>
    </p:spTree>
    <p:extLst>
      <p:ext uri="{BB962C8B-B14F-4D97-AF65-F5344CB8AC3E}">
        <p14:creationId xmlns:p14="http://schemas.microsoft.com/office/powerpoint/2010/main" val="39188235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6">
            <a:extLst>
              <a:ext uri="{FF2B5EF4-FFF2-40B4-BE49-F238E27FC236}">
                <a16:creationId xmlns:a16="http://schemas.microsoft.com/office/drawing/2014/main" id="{C421768C-5A17-4134-AFEE-A7DCFE1659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199" y="692696"/>
            <a:ext cx="8229600" cy="1066800"/>
          </a:xfrm>
          <a:solidFill>
            <a:schemeClr val="accent3">
              <a:lumMod val="95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ru-RU" b="1" dirty="0"/>
              <a:t>Эозинофилы </a:t>
            </a:r>
          </a:p>
        </p:txBody>
      </p:sp>
      <p:pic>
        <p:nvPicPr>
          <p:cNvPr id="73731" name="Picture 5" descr="мокрота эоз, мол миел кл">
            <a:extLst>
              <a:ext uri="{FF2B5EF4-FFF2-40B4-BE49-F238E27FC236}">
                <a16:creationId xmlns:a16="http://schemas.microsoft.com/office/drawing/2014/main" id="{7FC7953F-0E15-4B2A-BF67-7BBBFBF549C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54956" y="2209800"/>
            <a:ext cx="6034087" cy="4525963"/>
          </a:xfrm>
          <a:noFill/>
        </p:spPr>
      </p:pic>
    </p:spTree>
    <p:extLst>
      <p:ext uri="{BB962C8B-B14F-4D97-AF65-F5344CB8AC3E}">
        <p14:creationId xmlns:p14="http://schemas.microsoft.com/office/powerpoint/2010/main" val="30348015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6">
            <a:extLst>
              <a:ext uri="{FF2B5EF4-FFF2-40B4-BE49-F238E27FC236}">
                <a16:creationId xmlns:a16="http://schemas.microsoft.com/office/drawing/2014/main" id="{99ED279A-B250-4303-B941-3962C11ADA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620688"/>
            <a:ext cx="8229600" cy="936104"/>
          </a:xfrm>
          <a:solidFill>
            <a:schemeClr val="accent3">
              <a:lumMod val="95000"/>
            </a:schemeClr>
          </a:solidFill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3600" b="1" dirty="0" err="1"/>
              <a:t>Нативный</a:t>
            </a:r>
            <a:r>
              <a:rPr lang="ru-RU" sz="3600" b="1" dirty="0"/>
              <a:t> препарат : кристаллы </a:t>
            </a:r>
            <a:r>
              <a:rPr lang="ru-RU" sz="3600" b="1" dirty="0" err="1"/>
              <a:t>Шарко-Лейдена</a:t>
            </a:r>
            <a:endParaRPr lang="ru-RU" sz="3600" b="1" dirty="0"/>
          </a:p>
        </p:txBody>
      </p:sp>
      <p:pic>
        <p:nvPicPr>
          <p:cNvPr id="75779" name="Picture 5" descr="Мокрота кристаллы-33">
            <a:extLst>
              <a:ext uri="{FF2B5EF4-FFF2-40B4-BE49-F238E27FC236}">
                <a16:creationId xmlns:a16="http://schemas.microsoft.com/office/drawing/2014/main" id="{006E4350-8A9D-4417-82E0-7AB69C00AE1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650" y="1792288"/>
            <a:ext cx="7272338" cy="4354512"/>
          </a:xfrm>
          <a:noFill/>
        </p:spPr>
      </p:pic>
    </p:spTree>
    <p:extLst>
      <p:ext uri="{BB962C8B-B14F-4D97-AF65-F5344CB8AC3E}">
        <p14:creationId xmlns:p14="http://schemas.microsoft.com/office/powerpoint/2010/main" val="15497849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6">
            <a:extLst>
              <a:ext uri="{FF2B5EF4-FFF2-40B4-BE49-F238E27FC236}">
                <a16:creationId xmlns:a16="http://schemas.microsoft.com/office/drawing/2014/main" id="{DA683587-1774-4A1C-AE79-6E9C410F10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548680"/>
            <a:ext cx="8229600" cy="864096"/>
          </a:xfrm>
          <a:solidFill>
            <a:schemeClr val="accent3">
              <a:lumMod val="95000"/>
            </a:schemeClr>
          </a:solidFill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3600" b="1" dirty="0" err="1"/>
              <a:t>Нативный</a:t>
            </a:r>
            <a:r>
              <a:rPr lang="ru-RU" sz="3600" b="1" dirty="0"/>
              <a:t> препарат : кристаллы </a:t>
            </a:r>
            <a:r>
              <a:rPr lang="ru-RU" sz="3600" b="1" dirty="0" err="1"/>
              <a:t>Шарко-Лейдена</a:t>
            </a:r>
            <a:endParaRPr lang="ru-RU" sz="3600" b="1" dirty="0"/>
          </a:p>
        </p:txBody>
      </p:sp>
      <p:pic>
        <p:nvPicPr>
          <p:cNvPr id="74755" name="Picture 5" descr="Мокрота кристаллы-34">
            <a:extLst>
              <a:ext uri="{FF2B5EF4-FFF2-40B4-BE49-F238E27FC236}">
                <a16:creationId xmlns:a16="http://schemas.microsoft.com/office/drawing/2014/main" id="{3E1D6E47-68EA-4EE0-9788-1280919D61D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988" y="1700213"/>
            <a:ext cx="7416800" cy="4438650"/>
          </a:xfrm>
          <a:noFill/>
        </p:spPr>
      </p:pic>
    </p:spTree>
    <p:extLst>
      <p:ext uri="{BB962C8B-B14F-4D97-AF65-F5344CB8AC3E}">
        <p14:creationId xmlns:p14="http://schemas.microsoft.com/office/powerpoint/2010/main" val="1253861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таблица-с-гельминтами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1" y="620688"/>
            <a:ext cx="8712968" cy="5953150"/>
          </a:xfr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1900" t="20615" r="18154" b="7782"/>
          <a:stretch>
            <a:fillRect/>
          </a:stretch>
        </p:blipFill>
        <p:spPr bwMode="auto">
          <a:xfrm>
            <a:off x="251520" y="620688"/>
            <a:ext cx="8568952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99A53E-F239-4FE4-BF63-B38C7AAD5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936104"/>
          </a:xfrm>
          <a:solidFill>
            <a:srgbClr val="FFFF00"/>
          </a:solidFill>
        </p:spPr>
        <p:txBody>
          <a:bodyPr/>
          <a:lstStyle/>
          <a:p>
            <a:r>
              <a:rPr lang="ru-RU" dirty="0"/>
              <a:t>Вопрос для закрепления материала: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63A70F3-0144-4F44-AB8D-FC15303668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945736"/>
          </a:xfrm>
        </p:spPr>
        <p:txBody>
          <a:bodyPr/>
          <a:lstStyle/>
          <a:p>
            <a:r>
              <a:rPr lang="ru-RU" dirty="0"/>
              <a:t>Фестончатую оболочку коричневого цвета, различную величину и разнообразную форму (грушевидную, трехгранную, в виде туфли, вообще, неправильную) имеют яйца нематод:</a:t>
            </a:r>
          </a:p>
          <a:p>
            <a:r>
              <a:rPr lang="en-US"/>
              <a:t>A</a:t>
            </a:r>
            <a:r>
              <a:rPr lang="ru-RU"/>
              <a:t>. </a:t>
            </a:r>
            <a:r>
              <a:rPr lang="ru-RU" dirty="0"/>
              <a:t>острицы</a:t>
            </a:r>
          </a:p>
          <a:p>
            <a:r>
              <a:rPr lang="ru-RU" dirty="0"/>
              <a:t>Б. аскариды неоплодотворенные</a:t>
            </a:r>
          </a:p>
          <a:p>
            <a:r>
              <a:rPr lang="ru-RU" dirty="0"/>
              <a:t>В. власоглава</a:t>
            </a:r>
          </a:p>
          <a:p>
            <a:r>
              <a:rPr lang="ru-RU" dirty="0"/>
              <a:t>Г. </a:t>
            </a:r>
            <a:r>
              <a:rPr lang="ru-RU" dirty="0" err="1"/>
              <a:t>анкилостоматид</a:t>
            </a:r>
            <a:endParaRPr lang="ru-RU" dirty="0"/>
          </a:p>
          <a:p>
            <a:r>
              <a:rPr lang="ru-RU" dirty="0"/>
              <a:t>Д. всех перечисленных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23508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067726-AD01-4B82-86EE-BDFBEFC1D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792088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ru-RU" sz="3200" b="1" dirty="0"/>
              <a:t>Вопрос для закрепления материала: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AD868A9-4E52-4091-8C93-E2E67D03D0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657704"/>
          </a:xfrm>
        </p:spPr>
        <p:txBody>
          <a:bodyPr>
            <a:normAutofit/>
          </a:bodyPr>
          <a:lstStyle/>
          <a:p>
            <a:r>
              <a:rPr lang="ru-RU" dirty="0"/>
              <a:t>Из простейших кишечника у детей наиболее часто встречаются: </a:t>
            </a:r>
          </a:p>
          <a:p>
            <a:r>
              <a:rPr lang="en-US"/>
              <a:t>A</a:t>
            </a:r>
            <a:r>
              <a:rPr lang="ru-RU"/>
              <a:t>. </a:t>
            </a:r>
            <a:r>
              <a:rPr lang="ru-RU" dirty="0"/>
              <a:t>амеба дизентерийная</a:t>
            </a:r>
          </a:p>
          <a:p>
            <a:r>
              <a:rPr lang="ru-RU" dirty="0"/>
              <a:t>Б. </a:t>
            </a:r>
            <a:r>
              <a:rPr lang="ru-RU" dirty="0" err="1"/>
              <a:t>криптоспоридии</a:t>
            </a:r>
            <a:endParaRPr lang="ru-RU" dirty="0"/>
          </a:p>
          <a:p>
            <a:r>
              <a:rPr lang="ru-RU" dirty="0"/>
              <a:t>В. лямблии</a:t>
            </a:r>
          </a:p>
          <a:p>
            <a:r>
              <a:rPr lang="ru-RU" dirty="0"/>
              <a:t>Г. балантидии</a:t>
            </a:r>
          </a:p>
          <a:p>
            <a:r>
              <a:rPr lang="ru-RU" dirty="0"/>
              <a:t>Д. изоспоры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2285598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6B37BA-383D-4ACC-836C-756B9475B2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504056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ru-RU" dirty="0"/>
              <a:t>Вопрос для закрепления материала: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E2CA4BE-CD4D-4B6E-BFDD-127A05AD10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017744"/>
          </a:xfrm>
        </p:spPr>
        <p:txBody>
          <a:bodyPr>
            <a:normAutofit/>
          </a:bodyPr>
          <a:lstStyle/>
          <a:p>
            <a:r>
              <a:rPr lang="ru-RU" dirty="0"/>
              <a:t>У ребенка в кале обнаружены  округлой формы бесцветные, прозрачные яйца с двухконтурной оболочкой. Между наружной и внутренней оболочкой видны извивающиеся нити-</a:t>
            </a:r>
            <a:r>
              <a:rPr lang="ru-RU" dirty="0" err="1"/>
              <a:t>филаменты</a:t>
            </a:r>
            <a:r>
              <a:rPr lang="ru-RU" dirty="0"/>
              <a:t>. В центре расположены 3 пары крючьев. Обнаруженные яйца относятся к :</a:t>
            </a:r>
          </a:p>
          <a:p>
            <a:r>
              <a:rPr lang="en-US"/>
              <a:t>A</a:t>
            </a:r>
            <a:r>
              <a:rPr lang="ru-RU"/>
              <a:t>. </a:t>
            </a:r>
            <a:r>
              <a:rPr lang="ru-RU" dirty="0"/>
              <a:t>аскариде</a:t>
            </a:r>
          </a:p>
          <a:p>
            <a:r>
              <a:rPr lang="ru-RU" dirty="0"/>
              <a:t>Б. власоглаву</a:t>
            </a:r>
          </a:p>
          <a:p>
            <a:r>
              <a:rPr lang="ru-RU" dirty="0"/>
              <a:t>В. бычьему цепню</a:t>
            </a:r>
          </a:p>
          <a:p>
            <a:r>
              <a:rPr lang="ru-RU" dirty="0"/>
              <a:t>Г. карликовому цепню</a:t>
            </a:r>
          </a:p>
          <a:p>
            <a:r>
              <a:rPr lang="ru-RU" dirty="0"/>
              <a:t>Д. все перечисленное верно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1486616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6B37BA-383D-4ACC-836C-756B9475B2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504056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ru-RU" dirty="0"/>
              <a:t>Правильные ответы: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E2CA4BE-CD4D-4B6E-BFDD-127A05AD1072}"/>
              </a:ext>
            </a:extLst>
          </p:cNvPr>
          <p:cNvSpPr>
            <a:spLocks noGrp="1"/>
          </p:cNvSpPr>
          <p:nvPr>
            <p:ph idx="1"/>
          </p:nvPr>
        </p:nvSpPr>
        <p:spPr>
          <a:xfrm rot="10800000">
            <a:off x="457200" y="1556792"/>
            <a:ext cx="8229600" cy="5017744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</a:t>
            </a:r>
          </a:p>
          <a:p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</a:p>
          <a:p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</a:t>
            </a:r>
            <a:r>
              <a:rPr lang="ru-RU" dirty="0"/>
              <a:t>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4647982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                Спасибо за внимание!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6148" t="27679" r="9728" b="13454"/>
          <a:stretch>
            <a:fillRect/>
          </a:stretch>
        </p:blipFill>
        <p:spPr bwMode="auto">
          <a:xfrm>
            <a:off x="457200" y="2792005"/>
            <a:ext cx="8229600" cy="3239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922114"/>
          </a:xfrm>
        </p:spPr>
        <p:txBody>
          <a:bodyPr>
            <a:normAutofit fontScale="90000"/>
          </a:bodyPr>
          <a:lstStyle/>
          <a:p>
            <a:r>
              <a:rPr lang="ru-RU" dirty="0"/>
              <a:t>Диагностические признаки возбудителей гельминтозов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484784"/>
            <a:ext cx="8640960" cy="4752528"/>
          </a:xfrm>
        </p:spPr>
        <p:txBody>
          <a:bodyPr>
            <a:noAutofit/>
          </a:bodyPr>
          <a:lstStyle/>
          <a:p>
            <a:pPr algn="just">
              <a:lnSpc>
                <a:spcPct val="200000"/>
              </a:lnSpc>
              <a:buNone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При обнаружении яйца гельминта или похожего на него объекта следует тщательно оценить все перечисленные признаки, чтобы установить видовой диагноз.</a:t>
            </a:r>
          </a:p>
          <a:p>
            <a:endParaRPr lang="ru-RU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48680"/>
            <a:ext cx="8605464" cy="595315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 flipH="1">
            <a:off x="5083486" y="1268760"/>
            <a:ext cx="18647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Размеры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195736" y="1592372"/>
            <a:ext cx="10801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Форма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932040" y="3356992"/>
            <a:ext cx="10081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Цвет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331639" y="3645024"/>
            <a:ext cx="18002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Толщина оболочки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783721" y="4941168"/>
            <a:ext cx="25326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Внутреннее содержимое</a:t>
            </a:r>
          </a:p>
          <a:p>
            <a:r>
              <a:rPr lang="ru-RU" dirty="0"/>
              <a:t>Морфологические</a:t>
            </a:r>
          </a:p>
          <a:p>
            <a:r>
              <a:rPr lang="ru-RU" dirty="0"/>
              <a:t>особенности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152128"/>
          </a:xfrm>
        </p:spPr>
        <p:txBody>
          <a:bodyPr>
            <a:normAutofit fontScale="90000"/>
          </a:bodyPr>
          <a:lstStyle/>
          <a:p>
            <a:br>
              <a:rPr lang="ru-RU" sz="27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dirty="0"/>
              <a:t>Размеры:</a:t>
            </a:r>
            <a:br>
              <a:rPr lang="ru-RU" sz="3100" dirty="0">
                <a:solidFill>
                  <a:schemeClr val="accent5">
                    <a:lumMod val="50000"/>
                  </a:schemeClr>
                </a:solidFill>
              </a:rPr>
            </a:b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5856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ru-RU" dirty="0"/>
              <a:t>измеряют длину и ширину обнаруженных яиц.</a:t>
            </a:r>
          </a:p>
          <a:p>
            <a:pPr>
              <a:lnSpc>
                <a:spcPct val="150000"/>
              </a:lnSpc>
              <a:buNone/>
            </a:pPr>
            <a:r>
              <a:rPr lang="ru-RU" dirty="0"/>
              <a:t> </a:t>
            </a:r>
          </a:p>
          <a:p>
            <a:pPr>
              <a:lnSpc>
                <a:spcPct val="150000"/>
              </a:lnSpc>
              <a:buNone/>
            </a:pPr>
            <a:endParaRPr lang="ru-RU" dirty="0"/>
          </a:p>
          <a:p>
            <a:pPr>
              <a:lnSpc>
                <a:spcPct val="150000"/>
              </a:lnSpc>
              <a:buNone/>
            </a:pPr>
            <a:r>
              <a:rPr lang="ru-RU" dirty="0"/>
              <a:t>Для каждого вида гельминта характерна определенная величина яиц, которая варьирует от среднего значения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Форма: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ru-RU" dirty="0"/>
              <a:t>яйца гельминтов в основном имеют эллипсоидную форму, вытянутую в разной степени, часто асимметричны.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Толщина оболочки яиц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ru-RU" dirty="0"/>
              <a:t>разных видов гельминтов сильно различается: от очень тонкой (как у </a:t>
            </a:r>
            <a:r>
              <a:rPr lang="ru-RU" dirty="0" err="1"/>
              <a:t>анкилостоматид</a:t>
            </a:r>
            <a:r>
              <a:rPr lang="ru-RU" dirty="0"/>
              <a:t>) до толстой многослойной с наружной крупнобугристой белковой оболочкой, характерной для яиц аскарид.</a:t>
            </a:r>
          </a:p>
          <a:p>
            <a:pPr>
              <a:buNone/>
            </a:pPr>
            <a:r>
              <a:rPr lang="ru-RU" sz="3300" dirty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Цвет: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/>
              <a:t>яйца некоторых видов гельминтов окрашены в желто-коричневый цвет уже в матке самок (у большинства трематод), у других - изначально бесцветны, но прокрашиваются пигментами испражнений в темно-желтый или коричнево-бурый цвет по мере прохождения по кишечнику (яйца аскарид, власоглава), встречаются и неокрашенные яйца, например у </a:t>
            </a:r>
            <a:r>
              <a:rPr lang="ru-RU" dirty="0" err="1"/>
              <a:t>анкилостоматид</a:t>
            </a:r>
            <a:r>
              <a:rPr lang="ru-RU" dirty="0"/>
              <a:t>, остриц, карликового цепня.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Другая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491</TotalTime>
  <Words>1057</Words>
  <Application>Microsoft Office PowerPoint</Application>
  <PresentationFormat>Экран (4:3)</PresentationFormat>
  <Paragraphs>82</Paragraphs>
  <Slides>35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40" baseType="lpstr">
      <vt:lpstr>Calibri</vt:lpstr>
      <vt:lpstr>Georgia</vt:lpstr>
      <vt:lpstr>Times New Roman</vt:lpstr>
      <vt:lpstr>Wingdings 2</vt:lpstr>
      <vt:lpstr>Городская</vt:lpstr>
      <vt:lpstr>Кафедра клинической лабораторной диагностики  и патологической анатомии</vt:lpstr>
      <vt:lpstr>7.3.Лабораторная диагностика гельминтозов. Морфология гельминтов. </vt:lpstr>
      <vt:lpstr>Презентация PowerPoint</vt:lpstr>
      <vt:lpstr>Диагностические признаки возбудителей гельминтозов</vt:lpstr>
      <vt:lpstr>Презентация PowerPoint</vt:lpstr>
      <vt:lpstr> Размеры: </vt:lpstr>
      <vt:lpstr>Форма: </vt:lpstr>
      <vt:lpstr>Толщина оболочки яиц </vt:lpstr>
      <vt:lpstr>Цвет: </vt:lpstr>
      <vt:lpstr>Наличие морфологических особенностей</vt:lpstr>
      <vt:lpstr>Внутреннее содержимое</vt:lpstr>
      <vt:lpstr>ОПРЕДЕЛИТЕ ЧЬИ ЯЙЦА С УЧЕТОМ РАЗМЕРА И МОРФОЛОГИЧЕСКИХ ОСОБЕННОСТЕЙ</vt:lpstr>
      <vt:lpstr>Видовая диагностика цестодозов </vt:lpstr>
      <vt:lpstr>МОРФОЛОГИЯ ЯИЦ ПЛОСКИХ ГЕЛЬМИНТОВ</vt:lpstr>
      <vt:lpstr>СКОЛЕКСЫ ТЕНИИД</vt:lpstr>
      <vt:lpstr>Презентация PowerPoint</vt:lpstr>
      <vt:lpstr>Презентация PowerPoint</vt:lpstr>
      <vt:lpstr>Презентация PowerPoint</vt:lpstr>
      <vt:lpstr>Видовая диагностика трематодозов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Strongyloides stercoralis – возбудитель стронгилоидоза (кишечная угрица). Мелкие нитевидные гельминты. Паразитируют в основном в криптах 12-перстной кишки.</vt:lpstr>
      <vt:lpstr>Strongyloides stercoralis – возбудитель стронгилоидоза (кишечная угрица). Мокрота данного больного содержит большое количество эозинофилов и кристаллов  Шарко-Лейдена. В крови также наблюдается эозинофилия</vt:lpstr>
      <vt:lpstr>Эозинофилы </vt:lpstr>
      <vt:lpstr>Нативный препарат : кристаллы Шарко-Лейдена</vt:lpstr>
      <vt:lpstr>Нативный препарат : кристаллы Шарко-Лейдена</vt:lpstr>
      <vt:lpstr>Презентация PowerPoint</vt:lpstr>
      <vt:lpstr>Вопрос для закрепления материала:</vt:lpstr>
      <vt:lpstr>Вопрос для закрепления материала:</vt:lpstr>
      <vt:lpstr>Вопрос для закрепления материала:</vt:lpstr>
      <vt:lpstr>Правильные ответы:</vt:lpstr>
      <vt:lpstr>                 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Poliklinika</dc:creator>
  <cp:lastModifiedBy>ideapad lenovo</cp:lastModifiedBy>
  <cp:revision>33</cp:revision>
  <dcterms:created xsi:type="dcterms:W3CDTF">2017-11-11T12:08:34Z</dcterms:created>
  <dcterms:modified xsi:type="dcterms:W3CDTF">2019-03-20T04:38:59Z</dcterms:modified>
  <cp:contentStatus>Окончательное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