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7" r:id="rId2"/>
    <p:sldId id="52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338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0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B3C4DE-38D7-454F-A262-8FF3D4A429E9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DC9CA1-7049-4B05-994F-80592525D6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4" y="908720"/>
            <a:ext cx="538791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41193-18ED-4FEA-9FF7-7C1C08A6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157192"/>
            <a:ext cx="7772400" cy="1152128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9080B-0C10-4431-AEE6-6B91E3E8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115212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клинической лабораторной диагностики и патологической анатомии</a:t>
            </a:r>
          </a:p>
        </p:txBody>
      </p:sp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онкоцитарная щитовидка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" contrast="10000"/>
          </a:blip>
          <a:srcRect l="4545" t="22289" r="4545" b="8428"/>
          <a:stretch>
            <a:fillRect/>
          </a:stretch>
        </p:blipFill>
        <p:spPr>
          <a:xfrm>
            <a:off x="1547664" y="836712"/>
            <a:ext cx="5760640" cy="4104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9861" t="34483" r="37569" b="9195"/>
          <a:stretch>
            <a:fillRect/>
          </a:stretch>
        </p:blipFill>
        <p:spPr bwMode="auto">
          <a:xfrm>
            <a:off x="323528" y="260648"/>
            <a:ext cx="424847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t="12644" r="23391" b="6897"/>
          <a:stretch>
            <a:fillRect/>
          </a:stretch>
        </p:blipFill>
        <p:spPr bwMode="auto">
          <a:xfrm>
            <a:off x="4499992" y="332656"/>
            <a:ext cx="446449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39552" y="2564904"/>
            <a:ext cx="37444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57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Спасибо за внимание.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47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DA14EFA7-327A-4D96-B6F7-AB1E45C2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084763"/>
            <a:ext cx="2952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Кулешова С.В.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г.Москва, 2018г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DFCCE234-52E1-4B1A-ACB8-837694CCDB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2313" y="2132856"/>
            <a:ext cx="7772400" cy="1296144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2700" dirty="0">
                <a:solidFill>
                  <a:srgbClr val="660033"/>
                </a:solidFill>
              </a:rPr>
              <a:t>Кафедра клинической лабораторной диагностики и патологической анатомии.</a:t>
            </a:r>
            <a:br>
              <a:rPr lang="ru-RU" sz="2700" dirty="0">
                <a:solidFill>
                  <a:srgbClr val="660033"/>
                </a:solidFill>
              </a:rPr>
            </a:br>
            <a:r>
              <a:rPr lang="ru-RU" sz="2700" b="1" dirty="0">
                <a:solidFill>
                  <a:srgbClr val="00B050"/>
                </a:solidFill>
              </a:rPr>
              <a:t>6.1.</a:t>
            </a:r>
            <a:r>
              <a:rPr lang="ru-RU" dirty="0">
                <a:effectLst/>
              </a:rPr>
              <a:t> </a:t>
            </a:r>
            <a:r>
              <a:rPr lang="ru-RU" sz="2700" dirty="0">
                <a:solidFill>
                  <a:srgbClr val="00B050"/>
                </a:solidFill>
                <a:effectLst/>
              </a:rPr>
              <a:t>Принципы цитологической диагностики онкологии щитовидной железы</a:t>
            </a:r>
            <a:r>
              <a:rPr lang="ru-RU" sz="2700">
                <a:solidFill>
                  <a:srgbClr val="00B050"/>
                </a:solidFill>
                <a:effectLst/>
              </a:rPr>
              <a:t>. </a:t>
            </a:r>
            <a:endParaRPr lang="ru-RU" sz="2700" b="1" dirty="0">
              <a:solidFill>
                <a:srgbClr val="00B050"/>
              </a:solidFill>
            </a:endParaRPr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9D6FF9F4-5267-4BEC-AA9B-7C7B235F89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22313" y="3717032"/>
            <a:ext cx="7772400" cy="12961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/>
              <a:t>Раздел. Цитологические исследования</a:t>
            </a:r>
          </a:p>
        </p:txBody>
      </p:sp>
      <p:pic>
        <p:nvPicPr>
          <p:cNvPr id="11269" name="Содержимое 5" descr="микроскоп.jpg">
            <a:extLst>
              <a:ext uri="{FF2B5EF4-FFF2-40B4-BE49-F238E27FC236}">
                <a16:creationId xmlns:a16="http://schemas.microsoft.com/office/drawing/2014/main" id="{5D415D1E-52C6-489E-BC49-DBF4578C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84763"/>
            <a:ext cx="1047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06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1224136"/>
          </a:xfrm>
        </p:spPr>
        <p:txBody>
          <a:bodyPr/>
          <a:lstStyle/>
          <a:p>
            <a:r>
              <a:rPr lang="ru-RU" dirty="0"/>
              <a:t>Рак щитовидной железы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Цитологические критерии</a:t>
            </a:r>
          </a:p>
        </p:txBody>
      </p:sp>
      <p:pic>
        <p:nvPicPr>
          <p:cNvPr id="5" name="Рисунок 4" descr="щитовидная железа онкоцитарная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 t="29000" b="17451"/>
          <a:stretch>
            <a:fillRect/>
          </a:stretch>
        </p:blipFill>
        <p:spPr>
          <a:xfrm>
            <a:off x="395536" y="2780928"/>
            <a:ext cx="3857625" cy="36724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0570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Критерии диагностики папиллярного рака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Обильный клеточный состав</a:t>
            </a:r>
          </a:p>
          <a:p>
            <a:r>
              <a:rPr lang="ru-RU" dirty="0"/>
              <a:t>Образование фолликулов, солидных, сосочковых структур</a:t>
            </a:r>
          </a:p>
          <a:p>
            <a:r>
              <a:rPr lang="ru-RU" dirty="0" err="1"/>
              <a:t>Мономорфный</a:t>
            </a:r>
            <a:r>
              <a:rPr lang="ru-RU" dirty="0"/>
              <a:t> состав – с небольшим увеличением я/</a:t>
            </a:r>
            <a:r>
              <a:rPr lang="ru-RU" dirty="0" err="1"/>
              <a:t>ц</a:t>
            </a:r>
            <a:r>
              <a:rPr lang="ru-RU" dirty="0"/>
              <a:t> соотношения</a:t>
            </a:r>
          </a:p>
          <a:p>
            <a:r>
              <a:rPr lang="ru-RU" dirty="0"/>
              <a:t>Ядра клеток округлые и овальные с характерной бороздкой по </a:t>
            </a:r>
            <a:r>
              <a:rPr lang="ru-RU" dirty="0" err="1"/>
              <a:t>длиннику</a:t>
            </a:r>
            <a:r>
              <a:rPr lang="ru-RU" dirty="0"/>
              <a:t>. Данная бороздка выявляется в основном при влажной фиксации препарата. </a:t>
            </a:r>
          </a:p>
          <a:p>
            <a:r>
              <a:rPr lang="ru-RU" dirty="0"/>
              <a:t>Часты внутриядерные включения цитоплазмы</a:t>
            </a:r>
          </a:p>
          <a:p>
            <a:r>
              <a:rPr lang="ru-RU" dirty="0"/>
              <a:t>Многоядерные </a:t>
            </a:r>
            <a:r>
              <a:rPr lang="ru-RU" dirty="0" err="1"/>
              <a:t>симпласты</a:t>
            </a:r>
            <a:endParaRPr lang="ru-RU" dirty="0"/>
          </a:p>
          <a:p>
            <a:r>
              <a:rPr lang="ru-RU" dirty="0"/>
              <a:t>Тягучий коллоид</a:t>
            </a:r>
          </a:p>
          <a:p>
            <a:r>
              <a:rPr lang="ru-RU" dirty="0"/>
              <a:t>Плоскоклеточная метаплазия</a:t>
            </a:r>
          </a:p>
          <a:p>
            <a:r>
              <a:rPr lang="ru-RU" dirty="0" err="1"/>
              <a:t>Псаммомные</a:t>
            </a:r>
            <a:r>
              <a:rPr lang="ru-RU" dirty="0"/>
              <a:t> тельца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Папиллярный рак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Неоднородня</a:t>
            </a:r>
            <a:r>
              <a:rPr lang="ru-RU" dirty="0"/>
              <a:t> группа опухолей</a:t>
            </a:r>
          </a:p>
          <a:p>
            <a:r>
              <a:rPr lang="ru-RU" dirty="0"/>
              <a:t>В данной группе можно выделить отдельные морфологические варианты</a:t>
            </a:r>
          </a:p>
          <a:p>
            <a:r>
              <a:rPr lang="ru-RU" dirty="0"/>
              <a:t>Папиллярный</a:t>
            </a:r>
          </a:p>
          <a:p>
            <a:r>
              <a:rPr lang="ru-RU" dirty="0"/>
              <a:t>Фолликулярный</a:t>
            </a:r>
          </a:p>
          <a:p>
            <a:r>
              <a:rPr lang="ru-RU" dirty="0" err="1"/>
              <a:t>Оксифильный</a:t>
            </a:r>
            <a:endParaRPr lang="ru-RU" dirty="0"/>
          </a:p>
          <a:p>
            <a:r>
              <a:rPr lang="ru-RU" dirty="0" err="1"/>
              <a:t>Колумнарный</a:t>
            </a:r>
            <a:endParaRPr lang="ru-RU" dirty="0"/>
          </a:p>
          <a:p>
            <a:r>
              <a:rPr lang="ru-RU" dirty="0" err="1"/>
              <a:t>Перстневидноклеточный</a:t>
            </a:r>
            <a:endParaRPr lang="ru-RU" dirty="0"/>
          </a:p>
          <a:p>
            <a:r>
              <a:rPr lang="ru-RU" dirty="0"/>
              <a:t>Светлоклеточный</a:t>
            </a:r>
          </a:p>
          <a:p>
            <a:r>
              <a:rPr lang="ru-RU" dirty="0"/>
              <a:t>Кистозный ( с выраженной плоскоклеточной метаплазией)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Дифференциальный диагноз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Аденома</a:t>
            </a:r>
          </a:p>
          <a:p>
            <a:r>
              <a:rPr lang="ru-RU" dirty="0"/>
              <a:t>Гиперпластические процессы с образованием папиллярных структур</a:t>
            </a:r>
          </a:p>
          <a:p>
            <a:r>
              <a:rPr lang="ru-RU" dirty="0"/>
              <a:t>Метастазы светлоклеточного </a:t>
            </a:r>
            <a:r>
              <a:rPr lang="ru-RU" dirty="0" err="1"/>
              <a:t>почечноклеточного</a:t>
            </a:r>
            <a:r>
              <a:rPr lang="ru-RU" dirty="0"/>
              <a:t> рака</a:t>
            </a:r>
          </a:p>
          <a:p>
            <a:r>
              <a:rPr lang="ru-RU" dirty="0"/>
              <a:t>Папиллярный рак молочной железы</a:t>
            </a:r>
          </a:p>
          <a:p>
            <a:r>
              <a:rPr lang="ru-RU" dirty="0"/>
              <a:t>Серозный рак яичника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Фолликулярный рак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Цитологические критерии</a:t>
            </a:r>
          </a:p>
          <a:p>
            <a:pPr algn="just"/>
            <a:r>
              <a:rPr lang="ru-RU" dirty="0"/>
              <a:t>Обильный клеточный состав</a:t>
            </a:r>
          </a:p>
          <a:p>
            <a:pPr algn="just"/>
            <a:r>
              <a:rPr lang="ru-RU" dirty="0"/>
              <a:t>Преимущественное расположение в виде фолликулярных структур, наложение клеток, часто «голые ядра» и разрозненные клетки</a:t>
            </a:r>
          </a:p>
          <a:p>
            <a:pPr algn="just"/>
            <a:r>
              <a:rPr lang="ru-RU" dirty="0"/>
              <a:t>Небольшое количество коллоида</a:t>
            </a:r>
          </a:p>
          <a:p>
            <a:pPr algn="just"/>
            <a:r>
              <a:rPr lang="ru-RU" dirty="0"/>
              <a:t>Ядра увеличены, хроматин крупнозернистый, незначительный ядерных полиморфизм, наличие ядрышек, увеличение их числа и размеров.</a:t>
            </a:r>
          </a:p>
          <a:p>
            <a:pPr algn="just"/>
            <a:r>
              <a:rPr lang="ru-RU" dirty="0"/>
              <a:t>Фон чистый, кистозный и воспалительный компонент отсутствует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Онкоцитарная</a:t>
            </a:r>
            <a:r>
              <a:rPr lang="ru-RU" dirty="0"/>
              <a:t> карцинома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Рак из клеток Ашкинази – </a:t>
            </a:r>
            <a:r>
              <a:rPr lang="ru-RU" dirty="0" err="1"/>
              <a:t>Гюртля</a:t>
            </a:r>
            <a:r>
              <a:rPr lang="ru-RU" dirty="0"/>
              <a:t> ( В-клетки)</a:t>
            </a:r>
          </a:p>
          <a:p>
            <a:r>
              <a:rPr lang="ru-RU" dirty="0"/>
              <a:t>Обильный клеточный состав</a:t>
            </a:r>
          </a:p>
          <a:p>
            <a:r>
              <a:rPr lang="ru-RU" dirty="0"/>
              <a:t>Клетки больших размеров с обильной цитоплазмой</a:t>
            </a:r>
          </a:p>
          <a:p>
            <a:r>
              <a:rPr lang="ru-RU" dirty="0"/>
              <a:t>Ядра эксцентричны, размер их увеличен, возможно более одного ядра в клетке</a:t>
            </a:r>
          </a:p>
          <a:p>
            <a:r>
              <a:rPr lang="ru-RU" dirty="0"/>
              <a:t>Увеличенные, </a:t>
            </a:r>
            <a:r>
              <a:rPr lang="ru-RU" dirty="0" err="1"/>
              <a:t>полиморные</a:t>
            </a:r>
            <a:r>
              <a:rPr lang="ru-RU" dirty="0"/>
              <a:t> ядрышки</a:t>
            </a:r>
          </a:p>
          <a:p>
            <a:r>
              <a:rPr lang="ru-RU" dirty="0"/>
              <a:t>Клетки разрозненные, часто в пластах, иногда формируют фолликулярные структуры</a:t>
            </a:r>
          </a:p>
          <a:p>
            <a:r>
              <a:rPr lang="ru-RU" dirty="0"/>
              <a:t>Фон чистый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Медуллярный рак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Зло из С-клеток</a:t>
            </a:r>
          </a:p>
          <a:p>
            <a:r>
              <a:rPr lang="ru-RU" dirty="0"/>
              <a:t>Обильный клеточный состав</a:t>
            </a:r>
          </a:p>
          <a:p>
            <a:r>
              <a:rPr lang="ru-RU" dirty="0"/>
              <a:t>Клетки лежат разрозненно, иногда в виде солидных и </a:t>
            </a:r>
            <a:r>
              <a:rPr lang="ru-RU" dirty="0" err="1"/>
              <a:t>трабекулярных</a:t>
            </a:r>
            <a:r>
              <a:rPr lang="ru-RU" dirty="0"/>
              <a:t> структур</a:t>
            </a:r>
          </a:p>
          <a:p>
            <a:r>
              <a:rPr lang="ru-RU" dirty="0"/>
              <a:t>Характерны три вида клеток – мелкие округлые, крупные полигональные и веретенообразные клетки</a:t>
            </a:r>
          </a:p>
          <a:p>
            <a:r>
              <a:rPr lang="ru-RU" dirty="0"/>
              <a:t>Полиморфизм</a:t>
            </a:r>
          </a:p>
          <a:p>
            <a:r>
              <a:rPr lang="ru-RU" dirty="0"/>
              <a:t>Ядра клеток округлые и овальные </a:t>
            </a:r>
          </a:p>
          <a:p>
            <a:r>
              <a:rPr lang="ru-RU" dirty="0"/>
              <a:t>Ядра расположены эксцентрично, часто два ядра в клетке. Встречаются внутриядерные включения.</a:t>
            </a:r>
          </a:p>
          <a:p>
            <a:r>
              <a:rPr lang="ru-RU" dirty="0"/>
              <a:t>Цитоплазма от скудной до обильной. Может содержать меланин</a:t>
            </a:r>
          </a:p>
          <a:p>
            <a:r>
              <a:rPr lang="ru-RU" dirty="0"/>
              <a:t>Отмечается часто амилоид</a:t>
            </a:r>
          </a:p>
          <a:p>
            <a:r>
              <a:rPr lang="ru-RU" dirty="0" err="1"/>
              <a:t>Иммуногистохимия</a:t>
            </a:r>
            <a:r>
              <a:rPr lang="ru-RU" dirty="0"/>
              <a:t> – продукция </a:t>
            </a:r>
            <a:r>
              <a:rPr lang="ru-RU" dirty="0" err="1"/>
              <a:t>кальцитонина</a:t>
            </a:r>
            <a:r>
              <a:rPr lang="ru-RU" dirty="0"/>
              <a:t>, </a:t>
            </a:r>
            <a:r>
              <a:rPr lang="ru-RU" dirty="0" err="1"/>
              <a:t>хромогранина</a:t>
            </a:r>
            <a:r>
              <a:rPr lang="ru-RU" dirty="0"/>
              <a:t> А, </a:t>
            </a:r>
            <a:r>
              <a:rPr lang="ru-RU" dirty="0" err="1"/>
              <a:t>синаптофизина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337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 2</vt:lpstr>
      <vt:lpstr>Аспект</vt:lpstr>
      <vt:lpstr>Презентация PowerPoint</vt:lpstr>
      <vt:lpstr>       Кафедра клинической лабораторной диагностики и патологической анатомии. 6.1. Принципы цитологической диагностики онкологии щитовидной железы. </vt:lpstr>
      <vt:lpstr>Рак щитовидной железы </vt:lpstr>
      <vt:lpstr>Критерии диагностики папиллярного рака</vt:lpstr>
      <vt:lpstr>Папиллярный рак</vt:lpstr>
      <vt:lpstr>Дифференциальный диагноз</vt:lpstr>
      <vt:lpstr>Фолликулярный рак</vt:lpstr>
      <vt:lpstr>Онкоцитарная карцинома</vt:lpstr>
      <vt:lpstr>Медуллярный рак</vt:lpstr>
      <vt:lpstr>Презентация PowerPoint</vt:lpstr>
      <vt:lpstr>Презентация PowerPoint</vt:lpstr>
      <vt:lpstr>Спасибо за внимание.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Poliklinika</dc:creator>
  <cp:lastModifiedBy>ideapad lenovo</cp:lastModifiedBy>
  <cp:revision>13</cp:revision>
  <dcterms:created xsi:type="dcterms:W3CDTF">2018-11-20T14:39:47Z</dcterms:created>
  <dcterms:modified xsi:type="dcterms:W3CDTF">2019-11-07T20:54:29Z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