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72" r:id="rId5"/>
    <p:sldId id="258" r:id="rId6"/>
    <p:sldId id="320" r:id="rId7"/>
    <p:sldId id="296" r:id="rId8"/>
    <p:sldId id="259" r:id="rId9"/>
    <p:sldId id="260" r:id="rId10"/>
    <p:sldId id="297" r:id="rId11"/>
    <p:sldId id="273" r:id="rId12"/>
    <p:sldId id="274" r:id="rId13"/>
    <p:sldId id="275" r:id="rId14"/>
    <p:sldId id="319" r:id="rId15"/>
    <p:sldId id="298" r:id="rId16"/>
    <p:sldId id="276" r:id="rId17"/>
    <p:sldId id="277" r:id="rId18"/>
    <p:sldId id="286" r:id="rId19"/>
    <p:sldId id="287" r:id="rId20"/>
    <p:sldId id="288" r:id="rId21"/>
    <p:sldId id="289" r:id="rId22"/>
    <p:sldId id="290" r:id="rId23"/>
    <p:sldId id="291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2" r:id="rId32"/>
    <p:sldId id="293" r:id="rId33"/>
    <p:sldId id="294" r:id="rId34"/>
    <p:sldId id="261" r:id="rId35"/>
    <p:sldId id="262" r:id="rId36"/>
    <p:sldId id="263" r:id="rId37"/>
    <p:sldId id="299" r:id="rId38"/>
    <p:sldId id="264" r:id="rId39"/>
    <p:sldId id="300" r:id="rId40"/>
    <p:sldId id="301" r:id="rId41"/>
    <p:sldId id="302" r:id="rId42"/>
    <p:sldId id="303" r:id="rId43"/>
    <p:sldId id="304" r:id="rId44"/>
    <p:sldId id="307" r:id="rId45"/>
    <p:sldId id="305" r:id="rId46"/>
    <p:sldId id="308" r:id="rId47"/>
    <p:sldId id="309" r:id="rId48"/>
    <p:sldId id="310" r:id="rId49"/>
    <p:sldId id="306" r:id="rId50"/>
    <p:sldId id="266" r:id="rId51"/>
    <p:sldId id="267" r:id="rId52"/>
    <p:sldId id="268" r:id="rId53"/>
    <p:sldId id="269" r:id="rId54"/>
    <p:sldId id="270" r:id="rId55"/>
    <p:sldId id="271" r:id="rId56"/>
    <p:sldId id="311" r:id="rId57"/>
    <p:sldId id="312" r:id="rId58"/>
    <p:sldId id="314" r:id="rId59"/>
    <p:sldId id="313" r:id="rId60"/>
    <p:sldId id="315" r:id="rId61"/>
    <p:sldId id="316" r:id="rId62"/>
    <p:sldId id="317" r:id="rId63"/>
    <p:sldId id="323" r:id="rId64"/>
    <p:sldId id="324" r:id="rId65"/>
    <p:sldId id="321" r:id="rId66"/>
    <p:sldId id="322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3B6BF-FF52-4D6B-99B8-889B592276B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A539BB-ACFD-4BE8-B0CC-A02E52B4AD2B}">
      <dgm:prSet phldrT="[Текст]"/>
      <dgm:spPr/>
      <dgm:t>
        <a:bodyPr/>
        <a:lstStyle/>
        <a:p>
          <a:r>
            <a:rPr lang="ru-RU" dirty="0"/>
            <a:t>Возрастные изменения суставов</a:t>
          </a:r>
        </a:p>
      </dgm:t>
    </dgm:pt>
    <dgm:pt modelId="{8BF5267F-E819-4617-8608-6B1A49DBD90E}" type="parTrans" cxnId="{E3AB67DA-1659-4EB4-A933-27AB4B8C14FE}">
      <dgm:prSet/>
      <dgm:spPr/>
      <dgm:t>
        <a:bodyPr/>
        <a:lstStyle/>
        <a:p>
          <a:endParaRPr lang="ru-RU"/>
        </a:p>
      </dgm:t>
    </dgm:pt>
    <dgm:pt modelId="{92A5F941-6B2F-481E-A6BD-9D98B7E1D869}" type="sibTrans" cxnId="{E3AB67DA-1659-4EB4-A933-27AB4B8C14FE}">
      <dgm:prSet/>
      <dgm:spPr/>
      <dgm:t>
        <a:bodyPr/>
        <a:lstStyle/>
        <a:p>
          <a:endParaRPr lang="ru-RU"/>
        </a:p>
      </dgm:t>
    </dgm:pt>
    <dgm:pt modelId="{0BA6CE8F-82E1-4C4B-A822-A3CDA192A16B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Инсомния</a:t>
          </a:r>
        </a:p>
      </dgm:t>
    </dgm:pt>
    <dgm:pt modelId="{780D4A30-8924-4D71-A6F2-AF1081301CC4}" type="parTrans" cxnId="{B03AB0FB-71D5-4A0E-88ED-5B7BD3E90304}">
      <dgm:prSet/>
      <dgm:spPr/>
      <dgm:t>
        <a:bodyPr/>
        <a:lstStyle/>
        <a:p>
          <a:endParaRPr lang="ru-RU"/>
        </a:p>
      </dgm:t>
    </dgm:pt>
    <dgm:pt modelId="{651AD90F-8E5B-48E7-AAD9-31C1A615619D}" type="sibTrans" cxnId="{B03AB0FB-71D5-4A0E-88ED-5B7BD3E90304}">
      <dgm:prSet/>
      <dgm:spPr/>
      <dgm:t>
        <a:bodyPr/>
        <a:lstStyle/>
        <a:p>
          <a:endParaRPr lang="ru-RU"/>
        </a:p>
      </dgm:t>
    </dgm:pt>
    <dgm:pt modelId="{FD758F92-275B-4776-9124-8E54DCEFF6B7}">
      <dgm:prSet phldrT="[Текст]"/>
      <dgm:spPr/>
      <dgm:t>
        <a:bodyPr/>
        <a:lstStyle/>
        <a:p>
          <a:r>
            <a:rPr lang="ru-RU" dirty="0"/>
            <a:t>Метаболический синдром</a:t>
          </a:r>
        </a:p>
      </dgm:t>
    </dgm:pt>
    <dgm:pt modelId="{616ED063-BFD9-4D11-9A44-31ED76209F36}" type="parTrans" cxnId="{991148C0-B060-47BA-B9E1-4F4144F496AE}">
      <dgm:prSet/>
      <dgm:spPr/>
      <dgm:t>
        <a:bodyPr/>
        <a:lstStyle/>
        <a:p>
          <a:endParaRPr lang="ru-RU"/>
        </a:p>
      </dgm:t>
    </dgm:pt>
    <dgm:pt modelId="{D8840D6C-151F-4AE7-AABD-F10BB6F334F9}" type="sibTrans" cxnId="{991148C0-B060-47BA-B9E1-4F4144F496AE}">
      <dgm:prSet/>
      <dgm:spPr/>
      <dgm:t>
        <a:bodyPr/>
        <a:lstStyle/>
        <a:p>
          <a:endParaRPr lang="ru-RU"/>
        </a:p>
      </dgm:t>
    </dgm:pt>
    <dgm:pt modelId="{B4E16989-5710-46F6-AE38-BBD1939CBE0D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Снижение настроения</a:t>
          </a:r>
        </a:p>
      </dgm:t>
    </dgm:pt>
    <dgm:pt modelId="{162A9FDF-E398-4283-8737-3CCB859A899C}" type="parTrans" cxnId="{99E59236-3E85-4C4B-9EDC-D9B48E520C92}">
      <dgm:prSet/>
      <dgm:spPr/>
      <dgm:t>
        <a:bodyPr/>
        <a:lstStyle/>
        <a:p>
          <a:endParaRPr lang="ru-RU"/>
        </a:p>
      </dgm:t>
    </dgm:pt>
    <dgm:pt modelId="{4B4A4F89-6554-4A8B-9B55-5AB3234B4827}" type="sibTrans" cxnId="{99E59236-3E85-4C4B-9EDC-D9B48E520C92}">
      <dgm:prSet/>
      <dgm:spPr/>
      <dgm:t>
        <a:bodyPr/>
        <a:lstStyle/>
        <a:p>
          <a:endParaRPr lang="ru-RU"/>
        </a:p>
      </dgm:t>
    </dgm:pt>
    <dgm:pt modelId="{3CCDEF46-1F33-4F0A-AA0A-587D5298DA71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Дисморфомония</a:t>
          </a:r>
        </a:p>
      </dgm:t>
    </dgm:pt>
    <dgm:pt modelId="{E6F6472E-8FB4-447C-9399-AA984BC7DB65}" type="parTrans" cxnId="{D649790F-BE7B-44DD-A241-3AB8179DDA1F}">
      <dgm:prSet/>
      <dgm:spPr/>
      <dgm:t>
        <a:bodyPr/>
        <a:lstStyle/>
        <a:p>
          <a:endParaRPr lang="ru-RU"/>
        </a:p>
      </dgm:t>
    </dgm:pt>
    <dgm:pt modelId="{E36410E4-F2B9-407B-9ADB-8A6E9E32D163}" type="sibTrans" cxnId="{D649790F-BE7B-44DD-A241-3AB8179DDA1F}">
      <dgm:prSet/>
      <dgm:spPr/>
      <dgm:t>
        <a:bodyPr/>
        <a:lstStyle/>
        <a:p>
          <a:endParaRPr lang="ru-RU"/>
        </a:p>
      </dgm:t>
    </dgm:pt>
    <dgm:pt modelId="{006A3252-37E3-4776-8EF8-C6812A6C2118}" type="pres">
      <dgm:prSet presAssocID="{C773B6BF-FF52-4D6B-99B8-889B592276B1}" presName="diagram" presStyleCnt="0">
        <dgm:presLayoutVars>
          <dgm:dir/>
          <dgm:resizeHandles val="exact"/>
        </dgm:presLayoutVars>
      </dgm:prSet>
      <dgm:spPr/>
    </dgm:pt>
    <dgm:pt modelId="{3A3DFE09-6932-41A4-A23E-70E6799D7DE2}" type="pres">
      <dgm:prSet presAssocID="{A7A539BB-ACFD-4BE8-B0CC-A02E52B4AD2B}" presName="node" presStyleLbl="node1" presStyleIdx="0" presStyleCnt="5">
        <dgm:presLayoutVars>
          <dgm:bulletEnabled val="1"/>
        </dgm:presLayoutVars>
      </dgm:prSet>
      <dgm:spPr/>
    </dgm:pt>
    <dgm:pt modelId="{B28DE8FF-19D3-43F5-A421-CCD9722B1C24}" type="pres">
      <dgm:prSet presAssocID="{92A5F941-6B2F-481E-A6BD-9D98B7E1D869}" presName="sibTrans" presStyleCnt="0"/>
      <dgm:spPr/>
    </dgm:pt>
    <dgm:pt modelId="{B17172E7-51F7-4C4C-BECE-32335EEEDEF8}" type="pres">
      <dgm:prSet presAssocID="{0BA6CE8F-82E1-4C4B-A822-A3CDA192A16B}" presName="node" presStyleLbl="node1" presStyleIdx="1" presStyleCnt="5">
        <dgm:presLayoutVars>
          <dgm:bulletEnabled val="1"/>
        </dgm:presLayoutVars>
      </dgm:prSet>
      <dgm:spPr/>
    </dgm:pt>
    <dgm:pt modelId="{CA8BFC51-4189-45C9-8A95-F20CBF0C8EF5}" type="pres">
      <dgm:prSet presAssocID="{651AD90F-8E5B-48E7-AAD9-31C1A615619D}" presName="sibTrans" presStyleCnt="0"/>
      <dgm:spPr/>
    </dgm:pt>
    <dgm:pt modelId="{1642050E-A4D6-48C6-9D1C-0BAE50AE44F7}" type="pres">
      <dgm:prSet presAssocID="{FD758F92-275B-4776-9124-8E54DCEFF6B7}" presName="node" presStyleLbl="node1" presStyleIdx="2" presStyleCnt="5">
        <dgm:presLayoutVars>
          <dgm:bulletEnabled val="1"/>
        </dgm:presLayoutVars>
      </dgm:prSet>
      <dgm:spPr/>
    </dgm:pt>
    <dgm:pt modelId="{EE580A2F-A29E-4944-930E-E2FE4408C5C9}" type="pres">
      <dgm:prSet presAssocID="{D8840D6C-151F-4AE7-AABD-F10BB6F334F9}" presName="sibTrans" presStyleCnt="0"/>
      <dgm:spPr/>
    </dgm:pt>
    <dgm:pt modelId="{0D6C46EE-F0F2-46CB-AEC4-740EBDC91304}" type="pres">
      <dgm:prSet presAssocID="{B4E16989-5710-46F6-AE38-BBD1939CBE0D}" presName="node" presStyleLbl="node1" presStyleIdx="3" presStyleCnt="5">
        <dgm:presLayoutVars>
          <dgm:bulletEnabled val="1"/>
        </dgm:presLayoutVars>
      </dgm:prSet>
      <dgm:spPr/>
    </dgm:pt>
    <dgm:pt modelId="{D16B2BEE-DBF9-4063-9CBD-3A8B4FF9C1F0}" type="pres">
      <dgm:prSet presAssocID="{4B4A4F89-6554-4A8B-9B55-5AB3234B4827}" presName="sibTrans" presStyleCnt="0"/>
      <dgm:spPr/>
    </dgm:pt>
    <dgm:pt modelId="{A40E3938-2F2E-4E25-AC73-0A3CF12A10E0}" type="pres">
      <dgm:prSet presAssocID="{3CCDEF46-1F33-4F0A-AA0A-587D5298DA71}" presName="node" presStyleLbl="node1" presStyleIdx="4" presStyleCnt="5">
        <dgm:presLayoutVars>
          <dgm:bulletEnabled val="1"/>
        </dgm:presLayoutVars>
      </dgm:prSet>
      <dgm:spPr/>
    </dgm:pt>
  </dgm:ptLst>
  <dgm:cxnLst>
    <dgm:cxn modelId="{D649790F-BE7B-44DD-A241-3AB8179DDA1F}" srcId="{C773B6BF-FF52-4D6B-99B8-889B592276B1}" destId="{3CCDEF46-1F33-4F0A-AA0A-587D5298DA71}" srcOrd="4" destOrd="0" parTransId="{E6F6472E-8FB4-447C-9399-AA984BC7DB65}" sibTransId="{E36410E4-F2B9-407B-9ADB-8A6E9E32D163}"/>
    <dgm:cxn modelId="{4E37CD21-B6EF-460E-932A-8C6AFE8487AB}" type="presOf" srcId="{B4E16989-5710-46F6-AE38-BBD1939CBE0D}" destId="{0D6C46EE-F0F2-46CB-AEC4-740EBDC91304}" srcOrd="0" destOrd="0" presId="urn:microsoft.com/office/officeart/2005/8/layout/default"/>
    <dgm:cxn modelId="{99E59236-3E85-4C4B-9EDC-D9B48E520C92}" srcId="{C773B6BF-FF52-4D6B-99B8-889B592276B1}" destId="{B4E16989-5710-46F6-AE38-BBD1939CBE0D}" srcOrd="3" destOrd="0" parTransId="{162A9FDF-E398-4283-8737-3CCB859A899C}" sibTransId="{4B4A4F89-6554-4A8B-9B55-5AB3234B4827}"/>
    <dgm:cxn modelId="{3072213B-E5A4-448D-B3BC-ABD49E171FFD}" type="presOf" srcId="{FD758F92-275B-4776-9124-8E54DCEFF6B7}" destId="{1642050E-A4D6-48C6-9D1C-0BAE50AE44F7}" srcOrd="0" destOrd="0" presId="urn:microsoft.com/office/officeart/2005/8/layout/default"/>
    <dgm:cxn modelId="{5D851264-9CB2-4089-B783-694725B107AC}" type="presOf" srcId="{C773B6BF-FF52-4D6B-99B8-889B592276B1}" destId="{006A3252-37E3-4776-8EF8-C6812A6C2118}" srcOrd="0" destOrd="0" presId="urn:microsoft.com/office/officeart/2005/8/layout/default"/>
    <dgm:cxn modelId="{D3A4429D-7A4F-4245-92F3-E509FA31EB64}" type="presOf" srcId="{0BA6CE8F-82E1-4C4B-A822-A3CDA192A16B}" destId="{B17172E7-51F7-4C4C-BECE-32335EEEDEF8}" srcOrd="0" destOrd="0" presId="urn:microsoft.com/office/officeart/2005/8/layout/default"/>
    <dgm:cxn modelId="{991148C0-B060-47BA-B9E1-4F4144F496AE}" srcId="{C773B6BF-FF52-4D6B-99B8-889B592276B1}" destId="{FD758F92-275B-4776-9124-8E54DCEFF6B7}" srcOrd="2" destOrd="0" parTransId="{616ED063-BFD9-4D11-9A44-31ED76209F36}" sibTransId="{D8840D6C-151F-4AE7-AABD-F10BB6F334F9}"/>
    <dgm:cxn modelId="{89BE05D6-BE69-4BD1-B248-986C65C29186}" type="presOf" srcId="{A7A539BB-ACFD-4BE8-B0CC-A02E52B4AD2B}" destId="{3A3DFE09-6932-41A4-A23E-70E6799D7DE2}" srcOrd="0" destOrd="0" presId="urn:microsoft.com/office/officeart/2005/8/layout/default"/>
    <dgm:cxn modelId="{E3AB67DA-1659-4EB4-A933-27AB4B8C14FE}" srcId="{C773B6BF-FF52-4D6B-99B8-889B592276B1}" destId="{A7A539BB-ACFD-4BE8-B0CC-A02E52B4AD2B}" srcOrd="0" destOrd="0" parTransId="{8BF5267F-E819-4617-8608-6B1A49DBD90E}" sibTransId="{92A5F941-6B2F-481E-A6BD-9D98B7E1D869}"/>
    <dgm:cxn modelId="{B03AB0FB-71D5-4A0E-88ED-5B7BD3E90304}" srcId="{C773B6BF-FF52-4D6B-99B8-889B592276B1}" destId="{0BA6CE8F-82E1-4C4B-A822-A3CDA192A16B}" srcOrd="1" destOrd="0" parTransId="{780D4A30-8924-4D71-A6F2-AF1081301CC4}" sibTransId="{651AD90F-8E5B-48E7-AAD9-31C1A615619D}"/>
    <dgm:cxn modelId="{ED430CFC-D480-4DB1-B1BA-134FF3E70B17}" type="presOf" srcId="{3CCDEF46-1F33-4F0A-AA0A-587D5298DA71}" destId="{A40E3938-2F2E-4E25-AC73-0A3CF12A10E0}" srcOrd="0" destOrd="0" presId="urn:microsoft.com/office/officeart/2005/8/layout/default"/>
    <dgm:cxn modelId="{799CA1F0-5893-4396-805C-D1D517B43B31}" type="presParOf" srcId="{006A3252-37E3-4776-8EF8-C6812A6C2118}" destId="{3A3DFE09-6932-41A4-A23E-70E6799D7DE2}" srcOrd="0" destOrd="0" presId="urn:microsoft.com/office/officeart/2005/8/layout/default"/>
    <dgm:cxn modelId="{8254429C-C830-4096-B47E-F92E892375CA}" type="presParOf" srcId="{006A3252-37E3-4776-8EF8-C6812A6C2118}" destId="{B28DE8FF-19D3-43F5-A421-CCD9722B1C24}" srcOrd="1" destOrd="0" presId="urn:microsoft.com/office/officeart/2005/8/layout/default"/>
    <dgm:cxn modelId="{16B3E865-36B4-4897-88BB-43AE7AFCE257}" type="presParOf" srcId="{006A3252-37E3-4776-8EF8-C6812A6C2118}" destId="{B17172E7-51F7-4C4C-BECE-32335EEEDEF8}" srcOrd="2" destOrd="0" presId="urn:microsoft.com/office/officeart/2005/8/layout/default"/>
    <dgm:cxn modelId="{E2C88FAA-B4CE-4DAA-9740-128596F6BE92}" type="presParOf" srcId="{006A3252-37E3-4776-8EF8-C6812A6C2118}" destId="{CA8BFC51-4189-45C9-8A95-F20CBF0C8EF5}" srcOrd="3" destOrd="0" presId="urn:microsoft.com/office/officeart/2005/8/layout/default"/>
    <dgm:cxn modelId="{E3ED12F7-6D76-4F31-BEAE-521B4EBA7F21}" type="presParOf" srcId="{006A3252-37E3-4776-8EF8-C6812A6C2118}" destId="{1642050E-A4D6-48C6-9D1C-0BAE50AE44F7}" srcOrd="4" destOrd="0" presId="urn:microsoft.com/office/officeart/2005/8/layout/default"/>
    <dgm:cxn modelId="{BBC9CB32-D391-48EB-BA43-55D52311C0A4}" type="presParOf" srcId="{006A3252-37E3-4776-8EF8-C6812A6C2118}" destId="{EE580A2F-A29E-4944-930E-E2FE4408C5C9}" srcOrd="5" destOrd="0" presId="urn:microsoft.com/office/officeart/2005/8/layout/default"/>
    <dgm:cxn modelId="{725AA4DC-7703-4D73-BE31-D56735F55657}" type="presParOf" srcId="{006A3252-37E3-4776-8EF8-C6812A6C2118}" destId="{0D6C46EE-F0F2-46CB-AEC4-740EBDC91304}" srcOrd="6" destOrd="0" presId="urn:microsoft.com/office/officeart/2005/8/layout/default"/>
    <dgm:cxn modelId="{D5645D98-048D-4E3C-904F-12C11C5B1219}" type="presParOf" srcId="{006A3252-37E3-4776-8EF8-C6812A6C2118}" destId="{D16B2BEE-DBF9-4063-9CBD-3A8B4FF9C1F0}" srcOrd="7" destOrd="0" presId="urn:microsoft.com/office/officeart/2005/8/layout/default"/>
    <dgm:cxn modelId="{4BEB3467-13E9-4958-87E6-FB73DC4020BA}" type="presParOf" srcId="{006A3252-37E3-4776-8EF8-C6812A6C2118}" destId="{A40E3938-2F2E-4E25-AC73-0A3CF12A10E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FE09-6932-41A4-A23E-70E6799D7DE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Возрастные изменения суставов</a:t>
          </a:r>
        </a:p>
      </dsp:txBody>
      <dsp:txXfrm>
        <a:off x="0" y="591343"/>
        <a:ext cx="2571749" cy="1543050"/>
      </dsp:txXfrm>
    </dsp:sp>
    <dsp:sp modelId="{B17172E7-51F7-4C4C-BECE-32335EEEDEF8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FF0000"/>
              </a:solidFill>
            </a:rPr>
            <a:t>Инсомния</a:t>
          </a:r>
        </a:p>
      </dsp:txBody>
      <dsp:txXfrm>
        <a:off x="2828925" y="591343"/>
        <a:ext cx="2571749" cy="1543050"/>
      </dsp:txXfrm>
    </dsp:sp>
    <dsp:sp modelId="{1642050E-A4D6-48C6-9D1C-0BAE50AE44F7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Метаболический синдром</a:t>
          </a:r>
        </a:p>
      </dsp:txBody>
      <dsp:txXfrm>
        <a:off x="5657849" y="591343"/>
        <a:ext cx="2571749" cy="1543050"/>
      </dsp:txXfrm>
    </dsp:sp>
    <dsp:sp modelId="{0D6C46EE-F0F2-46CB-AEC4-740EBDC91304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FF0000"/>
              </a:solidFill>
            </a:rPr>
            <a:t>Снижение настроения</a:t>
          </a:r>
        </a:p>
      </dsp:txBody>
      <dsp:txXfrm>
        <a:off x="1414462" y="2391569"/>
        <a:ext cx="2571749" cy="1543050"/>
      </dsp:txXfrm>
    </dsp:sp>
    <dsp:sp modelId="{A40E3938-2F2E-4E25-AC73-0A3CF12A10E0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FF0000"/>
              </a:solidFill>
            </a:rPr>
            <a:t>Дисморфомония</a:t>
          </a:r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1857387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rgbClr val="00B050"/>
                </a:solidFill>
              </a:rPr>
              <a:t>ТРЕВОЖНО-ДЕПРЕССИВНЫЙ СИНДРОМ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А.Н.Ильницкий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КЛАССИФИКАЦИЯ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Классификация (МКБ 10)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F 3</a:t>
            </a:r>
            <a:r>
              <a:rPr lang="ru-RU" dirty="0"/>
              <a:t>0</a:t>
            </a:r>
            <a:r>
              <a:rPr lang="en-US" dirty="0"/>
              <a:t> </a:t>
            </a:r>
            <a:r>
              <a:rPr lang="ru-RU" dirty="0"/>
              <a:t>– расстройства настроения:</a:t>
            </a:r>
          </a:p>
          <a:p>
            <a:pPr>
              <a:buFontTx/>
              <a:buChar char="-"/>
            </a:pPr>
            <a:r>
              <a:rPr lang="en-US" dirty="0"/>
              <a:t>F 3</a:t>
            </a:r>
            <a:r>
              <a:rPr lang="ru-RU" dirty="0"/>
              <a:t>0: маниакальный эпизод;</a:t>
            </a:r>
          </a:p>
          <a:p>
            <a:pPr>
              <a:buFontTx/>
              <a:buChar char="-"/>
            </a:pPr>
            <a:r>
              <a:rPr lang="en-US" dirty="0"/>
              <a:t>F 3</a:t>
            </a:r>
            <a:r>
              <a:rPr lang="ru-RU" dirty="0"/>
              <a:t>1: биполярное аффективное расстройство;</a:t>
            </a:r>
          </a:p>
          <a:p>
            <a:pPr>
              <a:buFontTx/>
              <a:buChar char="-"/>
            </a:pPr>
            <a:r>
              <a:rPr lang="en-US" dirty="0"/>
              <a:t>F 3</a:t>
            </a:r>
            <a:r>
              <a:rPr lang="ru-RU" dirty="0"/>
              <a:t>2: </a:t>
            </a:r>
            <a:r>
              <a:rPr lang="ru-RU" b="1" dirty="0"/>
              <a:t>депрессивный эпизод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en-US" dirty="0"/>
              <a:t>F 3</a:t>
            </a:r>
            <a:r>
              <a:rPr lang="ru-RU" dirty="0"/>
              <a:t>3: </a:t>
            </a:r>
            <a:r>
              <a:rPr lang="ru-RU" b="1" dirty="0"/>
              <a:t>рекуррентное депрессивное расстройство</a:t>
            </a:r>
            <a:r>
              <a:rPr lang="ru-RU" dirty="0"/>
              <a:t>;</a:t>
            </a:r>
          </a:p>
          <a:p>
            <a:pPr>
              <a:buFontTx/>
              <a:buChar char="-"/>
            </a:pPr>
            <a:r>
              <a:rPr lang="en-US" dirty="0"/>
              <a:t>F 3</a:t>
            </a:r>
            <a:r>
              <a:rPr lang="ru-RU" dirty="0"/>
              <a:t>4: хронические расстройства настроения.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Классификация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депрессивного эпизода (</a:t>
            </a:r>
            <a:r>
              <a:rPr lang="en-US" dirty="0">
                <a:solidFill>
                  <a:srgbClr val="00B050"/>
                </a:solidFill>
              </a:rPr>
              <a:t>F 32)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dirty="0"/>
              <a:t>легкий (</a:t>
            </a:r>
            <a:r>
              <a:rPr lang="en-US" dirty="0"/>
              <a:t>F 32</a:t>
            </a:r>
            <a:r>
              <a:rPr lang="ru-RU" dirty="0"/>
              <a:t>.0);</a:t>
            </a:r>
          </a:p>
          <a:p>
            <a:pPr>
              <a:buFontTx/>
              <a:buChar char="-"/>
            </a:pPr>
            <a:r>
              <a:rPr lang="ru-RU" dirty="0"/>
              <a:t>умеренный (</a:t>
            </a:r>
            <a:r>
              <a:rPr lang="en-US" dirty="0"/>
              <a:t>F 32</a:t>
            </a:r>
            <a:r>
              <a:rPr lang="ru-RU" dirty="0"/>
              <a:t>.1);</a:t>
            </a:r>
          </a:p>
          <a:p>
            <a:pPr>
              <a:buFontTx/>
              <a:buChar char="-"/>
            </a:pPr>
            <a:r>
              <a:rPr lang="ru-RU" dirty="0"/>
              <a:t>тяжелый без психотических симптомов 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en-US" dirty="0"/>
              <a:t>F 32</a:t>
            </a:r>
            <a:r>
              <a:rPr lang="ru-RU" dirty="0"/>
              <a:t>.2);</a:t>
            </a:r>
          </a:p>
          <a:p>
            <a:pPr>
              <a:buFontTx/>
              <a:buChar char="-"/>
            </a:pPr>
            <a:r>
              <a:rPr lang="ru-RU" dirty="0"/>
              <a:t>тяжелый с психотическими симптомами </a:t>
            </a:r>
          </a:p>
          <a:p>
            <a:pPr>
              <a:buNone/>
            </a:pPr>
            <a:r>
              <a:rPr lang="ru-RU" dirty="0"/>
              <a:t>(</a:t>
            </a:r>
            <a:r>
              <a:rPr lang="en-US" dirty="0"/>
              <a:t>F 32</a:t>
            </a:r>
            <a:r>
              <a:rPr lang="ru-RU" dirty="0"/>
              <a:t>.3) ;</a:t>
            </a:r>
          </a:p>
          <a:p>
            <a:pPr>
              <a:buFontTx/>
              <a:buChar char="-"/>
            </a:pPr>
            <a:r>
              <a:rPr lang="ru-RU" dirty="0"/>
              <a:t>другие депрессивные эпизоды (</a:t>
            </a:r>
            <a:r>
              <a:rPr lang="en-US" dirty="0"/>
              <a:t>F 32</a:t>
            </a:r>
            <a:r>
              <a:rPr lang="ru-RU" dirty="0"/>
              <a:t>.8);</a:t>
            </a:r>
          </a:p>
          <a:p>
            <a:pPr>
              <a:buFontTx/>
              <a:buChar char="-"/>
            </a:pPr>
            <a:r>
              <a:rPr lang="ru-RU" dirty="0"/>
              <a:t>неуточненные депрессивные эпизоды (</a:t>
            </a:r>
            <a:r>
              <a:rPr lang="en-US" dirty="0"/>
              <a:t>F 32</a:t>
            </a:r>
            <a:r>
              <a:rPr lang="ru-RU" dirty="0"/>
              <a:t>.9).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Классификация </a:t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>рекуррентного депрессивного </a:t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>расстройства (</a:t>
            </a:r>
            <a:r>
              <a:rPr lang="en-US" sz="3200" dirty="0">
                <a:solidFill>
                  <a:srgbClr val="00B050"/>
                </a:solidFill>
              </a:rPr>
              <a:t>F 3</a:t>
            </a:r>
            <a:r>
              <a:rPr lang="ru-RU" sz="3200" dirty="0">
                <a:solidFill>
                  <a:srgbClr val="00B050"/>
                </a:solidFill>
              </a:rPr>
              <a:t>3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/>
              <a:t>эпизод легкой степени (</a:t>
            </a:r>
            <a:r>
              <a:rPr lang="en-US" dirty="0"/>
              <a:t>F 3</a:t>
            </a:r>
            <a:r>
              <a:rPr lang="ru-RU" dirty="0"/>
              <a:t>3.0);</a:t>
            </a:r>
          </a:p>
          <a:p>
            <a:pPr>
              <a:buFontTx/>
              <a:buChar char="-"/>
            </a:pPr>
            <a:r>
              <a:rPr lang="ru-RU" dirty="0"/>
              <a:t>эпизод умеренной степени (</a:t>
            </a:r>
            <a:r>
              <a:rPr lang="en-US" dirty="0"/>
              <a:t>F 3</a:t>
            </a:r>
            <a:r>
              <a:rPr lang="ru-RU" dirty="0"/>
              <a:t>3.1);</a:t>
            </a:r>
          </a:p>
          <a:p>
            <a:pPr>
              <a:buFontTx/>
              <a:buChar char="-"/>
            </a:pPr>
            <a:r>
              <a:rPr lang="ru-RU" dirty="0"/>
              <a:t>тяжелый эпизод без психотических симптомов (</a:t>
            </a:r>
            <a:r>
              <a:rPr lang="en-US" dirty="0"/>
              <a:t>F 3</a:t>
            </a:r>
            <a:r>
              <a:rPr lang="ru-RU" dirty="0"/>
              <a:t>3.2);</a:t>
            </a:r>
          </a:p>
          <a:p>
            <a:pPr>
              <a:buFontTx/>
              <a:buChar char="-"/>
            </a:pPr>
            <a:r>
              <a:rPr lang="ru-RU" dirty="0"/>
              <a:t>тяжелый с психотическими симптомами (</a:t>
            </a:r>
            <a:r>
              <a:rPr lang="en-US" dirty="0"/>
              <a:t>F 3</a:t>
            </a:r>
            <a:r>
              <a:rPr lang="ru-RU" dirty="0"/>
              <a:t>3.3) ;</a:t>
            </a:r>
          </a:p>
          <a:p>
            <a:pPr>
              <a:buFontTx/>
              <a:buChar char="-"/>
            </a:pPr>
            <a:r>
              <a:rPr lang="ru-RU" dirty="0"/>
              <a:t>состояние ремиссии (</a:t>
            </a:r>
            <a:r>
              <a:rPr lang="en-US" dirty="0"/>
              <a:t>F 3</a:t>
            </a:r>
            <a:r>
              <a:rPr lang="ru-RU" dirty="0"/>
              <a:t>3.4).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Рекуррентное депрессивное расстройство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повторяющиеся депрессивные эпизоды без анамнестических данных об отдельных эпизодах приподнятого настроения и гиперактивности;</a:t>
            </a:r>
          </a:p>
          <a:p>
            <a:r>
              <a:rPr lang="ru-RU" dirty="0"/>
              <a:t>следует отличать от депрессивного эпизода – «сцеплен» с психотравмирующей ситуацией;  </a:t>
            </a:r>
          </a:p>
          <a:p>
            <a:r>
              <a:rPr lang="ru-RU" dirty="0"/>
              <a:t>распространенность в популяции достаточно высока и составляет от 0,5 до 2%.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СОВРЕМЕННАЯ КОНЦЕПЦИЯ АНТИВОЗРАСТНОЙ МЕДИЦИНЫ: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«КРАСОТА ИЗНУТРИ»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«Красота изнутри» и тревожно-депрессивный синдром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преждевременное старение кожи и тревожно-депрессивный синдром имеют </a:t>
            </a:r>
            <a:r>
              <a:rPr lang="ru-RU" b="1" dirty="0"/>
              <a:t>общий патогенез</a:t>
            </a:r>
            <a:r>
              <a:rPr lang="ru-RU" dirty="0"/>
              <a:t>;</a:t>
            </a:r>
          </a:p>
          <a:p>
            <a:r>
              <a:rPr lang="ru-RU" dirty="0"/>
              <a:t>наиболее важные сигнальные молекулы: серотонин, эндогенные опиоиды, мелатонин, глюкокортикоидные гормоны, инсулин, полиненасыщенные жирные кислоты, провоспалительные цитокины;</a:t>
            </a:r>
          </a:p>
          <a:p>
            <a:r>
              <a:rPr lang="ru-RU" dirty="0"/>
              <a:t>молекулы оксидативного стресса.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«Красота изнутри» и современная патоморфология</a:t>
            </a:r>
          </a:p>
        </p:txBody>
      </p:sp>
      <p:pic>
        <p:nvPicPr>
          <p:cNvPr id="4" name="Содержимое 3" descr="74336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525" y="1615281"/>
            <a:ext cx="3028950" cy="44958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Ключевые позиции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Нейроиммунноэндокринология</a:t>
            </a:r>
            <a:r>
              <a:rPr lang="ru-RU" dirty="0"/>
              <a:t>: окончания нервных клеток, клетки Меркеля, эндотелиоциты сосудов кожи, иммунокомпетентные клетки (</a:t>
            </a:r>
            <a:r>
              <a:rPr lang="ru-RU" dirty="0" err="1"/>
              <a:t>клетки</a:t>
            </a:r>
            <a:r>
              <a:rPr lang="ru-RU" dirty="0"/>
              <a:t> Лангерганса, </a:t>
            </a:r>
            <a:r>
              <a:rPr lang="ru-RU" dirty="0" err="1"/>
              <a:t>эпидермальные</a:t>
            </a:r>
            <a:r>
              <a:rPr lang="ru-RU" dirty="0"/>
              <a:t> Т-лимфоциты, моноциты/макрофаги, тучные клетки), кератиноциты и </a:t>
            </a:r>
            <a:r>
              <a:rPr lang="ru-RU" dirty="0" err="1"/>
              <a:t>меланоциты</a:t>
            </a:r>
            <a:r>
              <a:rPr lang="ru-RU" dirty="0"/>
              <a:t> при определенных условиях активируют продукцию </a:t>
            </a:r>
            <a:r>
              <a:rPr lang="ru-RU" b="1" dirty="0"/>
              <a:t>сигнальных молекул, которые идентичны тем, которые продуцируются в центральной нервной, эндокринной и иммунной системах</a:t>
            </a:r>
            <a:r>
              <a:rPr lang="ru-RU" dirty="0"/>
              <a:t>.</a:t>
            </a:r>
          </a:p>
          <a:p>
            <a:pPr algn="r">
              <a:buNone/>
            </a:pPr>
            <a:r>
              <a:rPr lang="ru-RU" i="1" dirty="0"/>
              <a:t>И.О.Смирнова, 2006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Роль «красоты изнутри» 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в регуляции старения кожи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Влияние на две «мишени» - нейроиммуноэндокринную единицу эпидермиса и нейроиммуноэндокринную единицу дермы, </a:t>
            </a:r>
            <a:r>
              <a:rPr lang="ru-RU" b="1" dirty="0"/>
              <a:t>увеличивают экспрессию генов с усилением продукции тех сигнальных молекул, которые обладают благоприятными антивозрастными физиологическими эффектами</a:t>
            </a:r>
            <a:r>
              <a:rPr lang="ru-RU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АКТУАЛЬНОСТЬ ПРОБЛЕМЫ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«Красота изнутри»: эпидермис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Нейроиммуноэндокринная единица эпидермиса - совокупность сигнальных молекул, которые обеспечивают такие его функции как осуществление физического барьера, пигментообразование, иммунная активность, чувствительная рецепция, метаболические превращения и продукция витамина 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«Красота изнутри»: дерма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Нейроиммуноэндокринная единица дермы - совокупность сигнальных молекул, обеспечивающие функции поддержания структурного постоянства кожи, терморегуляцию, чувствительную рецепцию, регуляцию активности сосудов, иммунную активность, экзокринную секрецию, метаболические реакции.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500" dirty="0">
                <a:solidFill>
                  <a:schemeClr val="accent3"/>
                </a:solidFill>
              </a:rPr>
              <a:t>Нейроиммуноэндокринные эффекты антивозрастной медицины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b="1" dirty="0"/>
              <a:t>Усилении экспрессии генов, ответственных за продукцию следующих основных сигнальных молекул</a:t>
            </a:r>
            <a:r>
              <a:rPr lang="ru-RU" dirty="0"/>
              <a:t>: антивоспалительные интерлейкины, эпидермальный фактор роста, фактор роста фибробластов, инсулиноподобный фактор роста, внутриклеточные молекулы адгезии, инсулиноподобный фактор роста, тромбоцитарный фактор роста, антиапоптозные факторы, </a:t>
            </a:r>
            <a:r>
              <a:rPr lang="ru-RU" b="1" dirty="0"/>
              <a:t>продукция которых нейроиммуноэндокринными клетками снижается по мере увеличения возраста</a:t>
            </a:r>
            <a:r>
              <a:rPr lang="ru-RU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СИГНАЛЬНЫЕ МОЛЕКУЛЫ, КОЖА, ЭСТЕТИКА И ТРЕВОЖНО-ДЕПРЕССИВНЫЙ СИНДРОМ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Серотонин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моноаминовая теория депрессии: дефицит серотонина и адреналина в головном мозге;</a:t>
            </a:r>
          </a:p>
          <a:p>
            <a:r>
              <a:rPr lang="ru-RU" dirty="0"/>
              <a:t>полиморфизм гена Р2Х7 – ассоциирован с недостатком серотонина, функционированием нейральных сетей гиппокампа; но также на уровне кожи модифицирует регенераторные процессы, увеличивает продукцию провоспалительных цитокинов.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Микрофотографии образцов кожи, иммуногистохимическая реакция с антителами к серотонину (слева – депрессия), увеличение х400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9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928802"/>
            <a:ext cx="2928958" cy="4129100"/>
          </a:xfrm>
          <a:prstGeom prst="rect">
            <a:avLst/>
          </a:prstGeom>
          <a:noFill/>
        </p:spPr>
      </p:pic>
      <p:pic>
        <p:nvPicPr>
          <p:cNvPr id="3073" name="Рисунок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3214710" cy="4214842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400" y="205581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7313" y="2062163"/>
            <a:ext cx="285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715008" y="4857760"/>
            <a:ext cx="273050" cy="428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>
            <a:off x="4929190" y="3929066"/>
            <a:ext cx="238125" cy="806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Эндогенные опиоиды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депрессии снижается порог болевой чувствительности за счет снижения плотности, в том числе в коже, к эндогенным опиоидам;</a:t>
            </a:r>
          </a:p>
          <a:p>
            <a:r>
              <a:rPr lang="ru-RU" dirty="0"/>
              <a:t> повышенная чувствительность кожи;</a:t>
            </a:r>
          </a:p>
          <a:p>
            <a:r>
              <a:rPr lang="ru-RU" dirty="0"/>
              <a:t>увеличивается частота развития соматизированных депрессий («болит все»).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Мелатонин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нарушения сна при депрессии: снижение общей продолжительности сна, сокращение длительности медленноволновых стадий, укорочение циклов сна;</a:t>
            </a:r>
          </a:p>
          <a:p>
            <a:r>
              <a:rPr lang="ru-RU" dirty="0"/>
              <a:t>динамика состояние в течение суток: утром разбитость, сонливость, к вечеру – улучшение состояния.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Мелатонин?</a:t>
            </a:r>
          </a:p>
        </p:txBody>
      </p:sp>
      <p:pic>
        <p:nvPicPr>
          <p:cNvPr id="6" name="Содержимое 5" descr="625321_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368" y="1600200"/>
            <a:ext cx="4055263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Мелатонин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контроль циркадианных и сезонных ритмов;</a:t>
            </a:r>
          </a:p>
          <a:p>
            <a:r>
              <a:rPr lang="ru-RU" dirty="0"/>
              <a:t>ингибирование пигментного метаболизма;</a:t>
            </a:r>
          </a:p>
          <a:p>
            <a:r>
              <a:rPr lang="ru-RU" dirty="0"/>
              <a:t>легкое седативное действие;</a:t>
            </a:r>
          </a:p>
          <a:p>
            <a:r>
              <a:rPr lang="ru-RU" dirty="0"/>
              <a:t>легкий антидепрессант;</a:t>
            </a:r>
          </a:p>
          <a:p>
            <a:r>
              <a:rPr lang="ru-RU" dirty="0"/>
              <a:t>противоопухолевое воздействие;</a:t>
            </a:r>
          </a:p>
          <a:p>
            <a:r>
              <a:rPr lang="ru-RU" dirty="0"/>
              <a:t>ингибирование хроностарения кожи.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Актуальность проблемы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концепция современной антивозрастной медицины - «</a:t>
            </a:r>
            <a:r>
              <a:rPr lang="en-US" dirty="0"/>
              <a:t>beauty inside</a:t>
            </a:r>
            <a:r>
              <a:rPr lang="ru-RU" dirty="0"/>
              <a:t>» («красота изнутри») + превентивная гериатрия;</a:t>
            </a:r>
          </a:p>
          <a:p>
            <a:r>
              <a:rPr lang="ru-RU" dirty="0"/>
              <a:t>доказаны тесные взаимоотношения между патологией кожи и депрессией: псориаз, атопический дерматит, акне, розацея, аллопеция;</a:t>
            </a:r>
          </a:p>
          <a:p>
            <a:r>
              <a:rPr lang="ru-RU" dirty="0"/>
              <a:t>развитие преждевременного старения кожи на фоне снижения ухода;</a:t>
            </a:r>
          </a:p>
          <a:p>
            <a:r>
              <a:rPr lang="ru-RU" dirty="0"/>
              <a:t>специфические изменения кожи на фоне соматизированных депрессий.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Инсулин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чем ниже чувствительность к инсулину, тем выше степень тяжести тревожно-депрессивного расстройства;</a:t>
            </a:r>
          </a:p>
          <a:p>
            <a:r>
              <a:rPr lang="ru-RU" dirty="0"/>
              <a:t>при частых, тяжелых и продолжительных эпизодах депрессии увеличивается масса тела, развивается андроидное (абдоминальное) ожирение.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Полиненасыщенные жирные кислоты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снижают уровень провоспалительных цитокинов, то есть хронического иммунного воспаления;</a:t>
            </a:r>
          </a:p>
          <a:p>
            <a:r>
              <a:rPr lang="ru-RU" dirty="0"/>
              <a:t>включение в диету полиненасыщенных жирных кислот снижает уровень </a:t>
            </a:r>
            <a:r>
              <a:rPr lang="en-US" dirty="0"/>
              <a:t>IL-6 </a:t>
            </a:r>
            <a:r>
              <a:rPr lang="ru-RU" dirty="0"/>
              <a:t>на 31%, </a:t>
            </a:r>
            <a:r>
              <a:rPr lang="en-US" dirty="0"/>
              <a:t>TNF-</a:t>
            </a:r>
            <a:r>
              <a:rPr lang="el-GR" dirty="0"/>
              <a:t>α</a:t>
            </a:r>
            <a:r>
              <a:rPr lang="en-US" dirty="0"/>
              <a:t> </a:t>
            </a:r>
            <a:r>
              <a:rPr lang="ru-RU" dirty="0"/>
              <a:t>на 40%, достоверно уменьшает клиническую симптоматику тревожно-депрессивного синдрома.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Провоспалительные цитокины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депрессия ассоциирована с заболеваниями, при которых повышена продукция провоспалительных цитокинов;</a:t>
            </a:r>
          </a:p>
          <a:p>
            <a:r>
              <a:rPr lang="ru-RU" dirty="0"/>
              <a:t>поликистоз яичников;</a:t>
            </a:r>
          </a:p>
          <a:p>
            <a:r>
              <a:rPr lang="ru-RU" dirty="0"/>
              <a:t> хронический болевой синдром;</a:t>
            </a:r>
          </a:p>
          <a:p>
            <a:r>
              <a:rPr lang="ru-RU" dirty="0"/>
              <a:t>ранние когнитивные расстройства;</a:t>
            </a:r>
          </a:p>
          <a:p>
            <a:r>
              <a:rPr lang="ru-RU" dirty="0"/>
              <a:t>атеросклероз;</a:t>
            </a:r>
          </a:p>
          <a:p>
            <a:r>
              <a:rPr lang="ru-RU" dirty="0"/>
              <a:t> артериальная гипертензия и ишемическая болезнь сердца.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КЛИНИЧЕСКАЯ КАРТИНА ТРЕВОЖНО-ДЕПРЕССИВНОГО СИНДРОМА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Основные симптомы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1). Сниженный фон настроения.</a:t>
            </a:r>
          </a:p>
          <a:p>
            <a:pPr>
              <a:buNone/>
            </a:pPr>
            <a:r>
              <a:rPr lang="ru-RU" dirty="0"/>
              <a:t>2). Утрата прежних интересов и способности получать удовольствие от привычного круга занятий.</a:t>
            </a:r>
          </a:p>
          <a:p>
            <a:pPr>
              <a:buNone/>
            </a:pPr>
            <a:r>
              <a:rPr lang="ru-RU" dirty="0"/>
              <a:t>3). Снижение уровня активности, энергичности, </a:t>
            </a:r>
            <a:r>
              <a:rPr lang="ru-RU" dirty="0" err="1"/>
              <a:t>обедненность</a:t>
            </a:r>
            <a:r>
              <a:rPr lang="ru-RU" dirty="0"/>
              <a:t> движений.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7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Дополнительные симптомы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1). Снижение способности к сосредоточению, концентрации внимания.</a:t>
            </a:r>
          </a:p>
          <a:p>
            <a:pPr>
              <a:buNone/>
            </a:pPr>
            <a:r>
              <a:rPr lang="ru-RU" dirty="0"/>
              <a:t>2). Низкая самооценка, отсутствие уверенности в себе, появление сознания собственной никчемности.</a:t>
            </a:r>
          </a:p>
          <a:p>
            <a:pPr>
              <a:buNone/>
            </a:pPr>
            <a:r>
              <a:rPr lang="ru-RU" dirty="0"/>
              <a:t>3). Пессимизм в оценке собственной личности и окружающего мира.</a:t>
            </a:r>
          </a:p>
          <a:p>
            <a:pPr>
              <a:buNone/>
            </a:pPr>
            <a:r>
              <a:rPr lang="ru-RU" dirty="0"/>
              <a:t>4). Суицидальные мысли, мысли о смерти.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Наличие тревожно-депрессивного синдрома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r>
              <a:rPr lang="ru-RU" dirty="0"/>
              <a:t>    Для установления диагноза тревожно-депрессивного синдрома достаточно наличия любых </a:t>
            </a:r>
            <a:r>
              <a:rPr lang="ru-RU" u="sng" dirty="0"/>
              <a:t>2 основных и 2 дополнительных симптомов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Другие проявления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вегетативная симптоматика;</a:t>
            </a:r>
          </a:p>
          <a:p>
            <a:r>
              <a:rPr lang="ru-RU" dirty="0"/>
              <a:t>инсомния с ранними пробуждениями;</a:t>
            </a:r>
          </a:p>
          <a:p>
            <a:r>
              <a:rPr lang="ru-RU" dirty="0"/>
              <a:t>нарушения стула;</a:t>
            </a:r>
          </a:p>
          <a:p>
            <a:r>
              <a:rPr lang="ru-RU" dirty="0"/>
              <a:t>снижение либидо, у женщин – нарушения менструального цикла;</a:t>
            </a:r>
          </a:p>
          <a:p>
            <a:r>
              <a:rPr lang="ru-RU" dirty="0"/>
              <a:t>необъяснимые колебания веса;</a:t>
            </a:r>
          </a:p>
          <a:p>
            <a:r>
              <a:rPr lang="ru-RU" dirty="0"/>
              <a:t>соматический характер жалоб без их объективного подтверждения.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Последствия тревожно-депрессивного синдрома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нарушения пищевого поведения приводят к повышению (снижению) аппетита и увеличению (снижению) массы тела, ухудшают прогноз сердечно-сосудистых заболеваний;</a:t>
            </a:r>
          </a:p>
          <a:p>
            <a:r>
              <a:rPr lang="ru-RU" dirty="0"/>
              <a:t> прямое влияние на ряд органов и систем, в частности, на мозговой и системный кровоток, вегетативную нервную систему;</a:t>
            </a:r>
          </a:p>
          <a:p>
            <a:r>
              <a:rPr lang="ru-RU" dirty="0"/>
              <a:t> увеличение частоты инфарктов миокарда, нарушений ритма сердца, инсультов.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ВОПРОСЫ ДИАГНОСТИКИ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Актуальность проблемы 2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Опросники и шкалы: тревога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Шкала Кови </a:t>
            </a:r>
            <a:r>
              <a:rPr lang="ru-RU" dirty="0"/>
              <a:t>(</a:t>
            </a:r>
            <a:r>
              <a:rPr lang="en-US" dirty="0" err="1"/>
              <a:t>Covi</a:t>
            </a:r>
            <a:r>
              <a:rPr lang="en-US" dirty="0"/>
              <a:t> Anxiety Scale)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Шкала Самооценки Тревоги </a:t>
            </a:r>
            <a:r>
              <a:rPr lang="ru-RU" dirty="0" err="1"/>
              <a:t>Цунга</a:t>
            </a:r>
            <a:r>
              <a:rPr lang="ru-RU" dirty="0"/>
              <a:t> (</a:t>
            </a:r>
            <a:r>
              <a:rPr lang="en-US" dirty="0" err="1"/>
              <a:t>Zung</a:t>
            </a:r>
            <a:r>
              <a:rPr lang="en-US" dirty="0"/>
              <a:t> Self-rating Anxiety Scale)</a:t>
            </a:r>
            <a:r>
              <a:rPr lang="ru-RU" dirty="0"/>
              <a:t>;</a:t>
            </a:r>
          </a:p>
          <a:p>
            <a:r>
              <a:rPr lang="ru-RU" dirty="0"/>
              <a:t>Шкала Тревоги Спилбергера (</a:t>
            </a:r>
            <a:r>
              <a:rPr lang="en-US" dirty="0"/>
              <a:t>State-Trait Anxiety Inventory)</a:t>
            </a:r>
            <a:r>
              <a:rPr lang="ru-RU" dirty="0"/>
              <a:t>;</a:t>
            </a:r>
          </a:p>
          <a:p>
            <a:r>
              <a:rPr lang="ru-RU" dirty="0"/>
              <a:t>Шкала Проявлений Тревоги Тейлора (</a:t>
            </a:r>
            <a:r>
              <a:rPr lang="en-US" dirty="0" err="1"/>
              <a:t>Teilors</a:t>
            </a:r>
            <a:r>
              <a:rPr lang="en-US" dirty="0"/>
              <a:t> Manifest Anxiety Scale)</a:t>
            </a:r>
            <a:r>
              <a:rPr lang="ru-RU" dirty="0"/>
              <a:t>;</a:t>
            </a:r>
          </a:p>
          <a:p>
            <a:r>
              <a:rPr lang="ru-RU" dirty="0"/>
              <a:t>Шкала Гамильтона для Оценки Тревоги (</a:t>
            </a:r>
            <a:r>
              <a:rPr lang="en-US" dirty="0"/>
              <a:t>Hamilton Anxiety Rating Scale)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Шкала Кови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1). Жалобы: нервозность, дрожь, взвинченность, страхи;</a:t>
            </a:r>
          </a:p>
          <a:p>
            <a:pPr>
              <a:buNone/>
            </a:pPr>
            <a:r>
              <a:rPr lang="ru-RU" dirty="0"/>
              <a:t>2). Поведение: испуг, пугливость, обеспокоен;</a:t>
            </a:r>
          </a:p>
          <a:p>
            <a:pPr>
              <a:buNone/>
            </a:pPr>
            <a:r>
              <a:rPr lang="ru-RU" dirty="0"/>
              <a:t>3). Вегетативные симптомы тревоги: тремор, повышенное потоотделение, приливы, беспокойный сон, дискомфорт в эпигастральной области.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Шкала Кови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заполняется врачом;</a:t>
            </a:r>
          </a:p>
          <a:p>
            <a:r>
              <a:rPr lang="ru-RU" dirty="0"/>
              <a:t>варианты ответов – от 0 (отсутствие симптома) до 4 (симптом очень сильно выражен);</a:t>
            </a:r>
          </a:p>
          <a:p>
            <a:r>
              <a:rPr lang="ru-RU" dirty="0"/>
              <a:t>суммарный балл: 0 – 2 – отсутствие тревожного состояния, 2 – 5 – наличие симптомов тревоги, 6 баллов и выше – тревожное состояние в выраженной степени.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Опросники и шкалы: депрессия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Госпитальная Шкала Тревоги и Депрессии (</a:t>
            </a:r>
            <a:r>
              <a:rPr lang="en-US" dirty="0"/>
              <a:t>Hospital Anxiety and Depression Scale)</a:t>
            </a:r>
            <a:r>
              <a:rPr lang="ru-RU" dirty="0"/>
              <a:t>;</a:t>
            </a:r>
          </a:p>
          <a:p>
            <a:r>
              <a:rPr lang="ru-RU" b="1" dirty="0"/>
              <a:t>Шкала Монтгомери-Асберг для Оценки Депрессии </a:t>
            </a:r>
            <a:r>
              <a:rPr lang="ru-RU" dirty="0"/>
              <a:t>(</a:t>
            </a:r>
            <a:r>
              <a:rPr lang="en-US" dirty="0"/>
              <a:t>Montgomery-</a:t>
            </a:r>
            <a:r>
              <a:rPr lang="en-US" dirty="0" err="1"/>
              <a:t>Asberg</a:t>
            </a:r>
            <a:r>
              <a:rPr lang="en-US" dirty="0"/>
              <a:t> Depression Scale)</a:t>
            </a:r>
            <a:r>
              <a:rPr lang="ru-RU" dirty="0"/>
              <a:t>;</a:t>
            </a:r>
          </a:p>
          <a:p>
            <a:r>
              <a:rPr lang="ru-RU" dirty="0"/>
              <a:t>Опросник Депрессии Бека (</a:t>
            </a:r>
            <a:r>
              <a:rPr lang="en-US" dirty="0"/>
              <a:t>Beck Depression Inventory)</a:t>
            </a:r>
            <a:r>
              <a:rPr lang="ru-RU" dirty="0"/>
              <a:t>;</a:t>
            </a:r>
          </a:p>
          <a:p>
            <a:r>
              <a:rPr lang="ru-RU" dirty="0"/>
              <a:t>Шкала Гамильтона для Оценки Депрессии (</a:t>
            </a:r>
            <a:r>
              <a:rPr lang="en-US" dirty="0"/>
              <a:t>Hamilton Depression Rating Scale)</a:t>
            </a:r>
            <a:r>
              <a:rPr lang="ru-RU" dirty="0"/>
              <a:t>;</a:t>
            </a:r>
            <a:endParaRPr lang="en-US" dirty="0"/>
          </a:p>
          <a:p>
            <a:r>
              <a:rPr lang="ru-RU" dirty="0"/>
              <a:t>Шкала Депрессии Научно-Исследовательского Института Психоневрологии им. В.М.Бехтерева).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Шкала Монтгомери-Асберг для Оценки Депрессии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 – объективные признаки подавленности; 2 – субъективные признаки подавленности; 3 – внутреннее напряжение; 4 - ухудшение сна; 5 – нарушения аппетита; 6 – нарушение концентрации внимания; 7 – нарушение интенции в деятельности; 8 – утрата способности чувствовать; 9 – пессимистические мысли; 10 – суицидальные мысли.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Шкала Монтгомери-Асберг для Оценки Депрессии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оценка каждой позиции в баллах от 0 (отсутствие нарушений) до 6 (сильно выраженные нарушения);</a:t>
            </a:r>
          </a:p>
          <a:p>
            <a:r>
              <a:rPr lang="ru-RU" dirty="0"/>
              <a:t>если суммарный балл выше 15 – диагностируется клинически значимая депрессия;</a:t>
            </a:r>
          </a:p>
          <a:p>
            <a:r>
              <a:rPr lang="ru-RU" dirty="0"/>
              <a:t>терапия депрессии эффективна, если суммарный балл снижается на 50% от первоначального.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ВОПРОСЫ ТЕРАПИИ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Юридические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врач любой специальности, в том числе косметолог, должен уметь заподозрить наличие тревожно-депрессивного синдрома;</a:t>
            </a:r>
          </a:p>
          <a:p>
            <a:r>
              <a:rPr lang="ru-RU" dirty="0"/>
              <a:t>уточнение диагноза, назначение лечения производит врач-психотерапевт;</a:t>
            </a:r>
          </a:p>
          <a:p>
            <a:r>
              <a:rPr lang="ru-RU" dirty="0"/>
              <a:t>объем действий косметолога до консультации специалиста – рациональная психотерапия, фитотерапия, БАДы, рекомендации по питанию с информированием пациента о необходимости более глубокого обследования и назначения специальной терапии.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ДОКАЗАТЕЛЬНАЯ ТЕРАПИЯ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ТРЕВОЖНО-ДЕПРЕССИВНОГО СИНДРОМА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(СТЕПЕНЬ ДОКАЗАТЕЛЬНОСТИ А и В)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«Базисная терапия»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исключение социальной изоляции и чувства одиночества;</a:t>
            </a:r>
          </a:p>
          <a:p>
            <a:r>
              <a:rPr lang="ru-RU" dirty="0"/>
              <a:t>лечение болевого синдрома;</a:t>
            </a:r>
          </a:p>
          <a:p>
            <a:r>
              <a:rPr lang="ru-RU" dirty="0"/>
              <a:t>лечение соматической патологии, перевод ее в стадию компенсации;</a:t>
            </a:r>
          </a:p>
          <a:p>
            <a:r>
              <a:rPr lang="ru-RU" dirty="0"/>
              <a:t>ревизия лекарственной терапии: бета-блокаторы, бензодиазепины, леводопа, опиаты, стероиды.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Распространенность тревожно-депрессивного синдрома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тревожно-депрессивный синдром представляет собой распространенное явление с частотой встречаемости в популяции до 12%;</a:t>
            </a:r>
          </a:p>
          <a:p>
            <a:r>
              <a:rPr lang="ru-RU" dirty="0"/>
              <a:t>распространенность при различных заболеваниях: хронические больные с соматической патологией – 9,4%, больные гериатрического профиля – 35%, пациенты, перенесшие инфаркт миокарда – до 45%, постинсультные больные – до 47%.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Немедикаментозная терапи</a:t>
            </a:r>
            <a:r>
              <a:rPr lang="ru-RU" dirty="0"/>
              <a:t>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методы психотерапии;</a:t>
            </a:r>
          </a:p>
          <a:p>
            <a:r>
              <a:rPr lang="ru-RU" dirty="0"/>
              <a:t>поведенческая терапия;</a:t>
            </a:r>
          </a:p>
          <a:p>
            <a:r>
              <a:rPr lang="ru-RU" dirty="0"/>
              <a:t>электроимпульсная терапия (при тяжелых состояниях в госпитальных условиях): при необходимости быстрого купирования симптоматики, резистентность к лекарственной терапии, выраженная степень тревожно-депрессивного синдрома. Противопоказана при ИБС и цереброваскулярной патологии.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Медикаментозная терапия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1). Селективные ингибиторы обратного захвата серотонина: </a:t>
            </a:r>
            <a:r>
              <a:rPr lang="ru-RU" dirty="0" err="1"/>
              <a:t>циталопран</a:t>
            </a:r>
            <a:r>
              <a:rPr lang="ru-RU" dirty="0"/>
              <a:t> (10 – 30 мг), </a:t>
            </a:r>
            <a:r>
              <a:rPr lang="ru-RU" dirty="0" err="1"/>
              <a:t>сертралин</a:t>
            </a:r>
            <a:r>
              <a:rPr lang="ru-RU" dirty="0"/>
              <a:t> (50 – 100 мг). </a:t>
            </a:r>
          </a:p>
          <a:p>
            <a:pPr>
              <a:buFontTx/>
              <a:buChar char="-"/>
            </a:pPr>
            <a:r>
              <a:rPr lang="ru-RU" dirty="0"/>
              <a:t>Препараты первого ряда;</a:t>
            </a:r>
          </a:p>
          <a:p>
            <a:pPr>
              <a:buFontTx/>
              <a:buChar char="-"/>
            </a:pPr>
            <a:r>
              <a:rPr lang="ru-RU" dirty="0"/>
              <a:t>Период начала действия – около 8 недель;</a:t>
            </a:r>
          </a:p>
          <a:p>
            <a:pPr>
              <a:buFontTx/>
              <a:buChar char="-"/>
            </a:pPr>
            <a:r>
              <a:rPr lang="ru-RU" dirty="0"/>
              <a:t>Побочные эффекты: постуральная гипотензия, гипонатриемия, </a:t>
            </a:r>
            <a:r>
              <a:rPr lang="ru-RU" dirty="0" err="1"/>
              <a:t>диарейный</a:t>
            </a:r>
            <a:r>
              <a:rPr lang="ru-RU" dirty="0"/>
              <a:t> синдром.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Медикаментозная терапия 2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2). Трициклические антидепрессанты – амитриптиллин, нортриптиллин.</a:t>
            </a:r>
          </a:p>
          <a:p>
            <a:pPr>
              <a:buFontTx/>
              <a:buChar char="-"/>
            </a:pPr>
            <a:r>
              <a:rPr lang="ru-RU" dirty="0"/>
              <a:t>Назначаются менее часто; при сопутствующей инконтиненции за счет антихолинергического действия, при хроническом болевом синдроме, неэффективности других препаратов;</a:t>
            </a:r>
          </a:p>
          <a:p>
            <a:pPr>
              <a:buFontTx/>
              <a:buChar char="-"/>
            </a:pPr>
            <a:r>
              <a:rPr lang="ru-RU" dirty="0"/>
              <a:t>Терапия должна начинаться с минимальных доз.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Медикаментозная терапия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3). Ингибиторы обратного захвата серотонина и норадреналина (</a:t>
            </a:r>
            <a:r>
              <a:rPr lang="ru-RU" dirty="0" err="1"/>
              <a:t>венлафаксин</a:t>
            </a:r>
            <a:r>
              <a:rPr lang="ru-RU" dirty="0"/>
              <a:t>).</a:t>
            </a:r>
          </a:p>
          <a:p>
            <a:pPr>
              <a:buFontTx/>
              <a:buChar char="-"/>
            </a:pPr>
            <a:r>
              <a:rPr lang="ru-RU" dirty="0"/>
              <a:t>При неэффективности селективных ИОЗС;</a:t>
            </a:r>
          </a:p>
          <a:p>
            <a:pPr>
              <a:buFontTx/>
              <a:buChar char="-"/>
            </a:pPr>
            <a:r>
              <a:rPr lang="ru-RU" dirty="0"/>
              <a:t>Начальная доза 37,5 мг в день, максимальная суточная доза – 150 мг,</a:t>
            </a:r>
          </a:p>
          <a:p>
            <a:pPr>
              <a:buFontTx/>
              <a:buChar char="-"/>
            </a:pPr>
            <a:r>
              <a:rPr lang="ru-RU" dirty="0"/>
              <a:t>Побочные эффекты аналогичны ИОЗС, но в меньшей степени выражена ортостатическая гипотензия.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Медикаментозная терапия 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4). </a:t>
            </a:r>
            <a:r>
              <a:rPr lang="ru-RU" dirty="0" err="1"/>
              <a:t>Миртазапин</a:t>
            </a:r>
            <a:r>
              <a:rPr lang="ru-RU" dirty="0"/>
              <a:t>, применяется при необходимости достижения седативного эффекта;</a:t>
            </a:r>
          </a:p>
          <a:p>
            <a:pPr>
              <a:buNone/>
            </a:pPr>
            <a:r>
              <a:rPr lang="ru-RU" dirty="0"/>
              <a:t>5). Ингибиторы </a:t>
            </a:r>
            <a:r>
              <a:rPr lang="ru-RU" dirty="0" err="1"/>
              <a:t>моноаминооксидазы</a:t>
            </a:r>
            <a:r>
              <a:rPr lang="ru-RU" dirty="0"/>
              <a:t> (</a:t>
            </a:r>
            <a:r>
              <a:rPr lang="ru-RU" dirty="0" err="1"/>
              <a:t>меклобемид</a:t>
            </a:r>
            <a:r>
              <a:rPr lang="ru-RU" dirty="0"/>
              <a:t>). Неудобны в применении в связи с развитием взаимодействия с другими препаратами и частыми побочными эффектами.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Принципы терапии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необходима медленная отмена препаратов при длительности приема более 8 недель;</a:t>
            </a:r>
          </a:p>
          <a:p>
            <a:r>
              <a:rPr lang="ru-RU" dirty="0"/>
              <a:t>период отмены – не менее 4 недель;</a:t>
            </a:r>
          </a:p>
          <a:p>
            <a:r>
              <a:rPr lang="ru-RU" dirty="0"/>
              <a:t>синдром отмены: тревога, мании, делирий, бессонница, неврологическая симптоматика;</a:t>
            </a:r>
          </a:p>
          <a:p>
            <a:r>
              <a:rPr lang="ru-RU" dirty="0"/>
              <a:t>изменение препарата: постепенное снижение дозы одного и увеличение дозы другого.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ДОКАЗАТЕЛЬНАЯ ТЕРАПИЯ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ТРЕВОЖНО-ДЕПРЕССИВНОГО СИНДРОМА </a:t>
            </a: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(СТЕПЕНЬ ДОКАЗАТЕЛЬНОСТИ С и </a:t>
            </a:r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ru-RU" b="1" dirty="0">
                <a:solidFill>
                  <a:srgbClr val="00B050"/>
                </a:solidFill>
              </a:rPr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Мелатонин: диета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мелатонина уменьшается с возрастом;</a:t>
            </a:r>
          </a:p>
          <a:p>
            <a:r>
              <a:rPr lang="ru-RU" dirty="0"/>
              <a:t>для повышения поступления мелатонина с пищей следует рекомендовать: овес (1796 пикограмм/грамм продукта), кукуруза (1366 </a:t>
            </a:r>
            <a:r>
              <a:rPr lang="ru-RU" dirty="0" err="1"/>
              <a:t>пг</a:t>
            </a:r>
            <a:r>
              <a:rPr lang="ru-RU" dirty="0"/>
              <a:t>), рис (1006 </a:t>
            </a:r>
            <a:r>
              <a:rPr lang="ru-RU" dirty="0" err="1"/>
              <a:t>пг</a:t>
            </a:r>
            <a:r>
              <a:rPr lang="ru-RU" dirty="0"/>
              <a:t>), изюм (583 </a:t>
            </a:r>
            <a:r>
              <a:rPr lang="ru-RU" dirty="0" err="1"/>
              <a:t>пг</a:t>
            </a:r>
            <a:r>
              <a:rPr lang="ru-RU" dirty="0"/>
              <a:t>), помидоры (500 </a:t>
            </a:r>
            <a:r>
              <a:rPr lang="ru-RU" dirty="0" err="1"/>
              <a:t>пг</a:t>
            </a:r>
            <a:r>
              <a:rPr lang="ru-RU" dirty="0"/>
              <a:t>), бананы (460 </a:t>
            </a:r>
            <a:r>
              <a:rPr lang="ru-RU" dirty="0" err="1"/>
              <a:t>пг</a:t>
            </a:r>
            <a:r>
              <a:rPr lang="ru-RU" dirty="0"/>
              <a:t>), ячмень (378 </a:t>
            </a:r>
            <a:r>
              <a:rPr lang="ru-RU" dirty="0" err="1"/>
              <a:t>пг</a:t>
            </a:r>
            <a:r>
              <a:rPr lang="ru-RU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лаксен 3мг тб №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Мелатонин: лекарственная терапия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ru-RU" dirty="0" err="1"/>
              <a:t>Мелаксен</a:t>
            </a:r>
            <a:r>
              <a:rPr lang="ru-RU" baseline="30000" dirty="0"/>
              <a:t>®</a:t>
            </a:r>
            <a:r>
              <a:rPr lang="ru-RU" dirty="0"/>
              <a:t> ("</a:t>
            </a:r>
            <a:r>
              <a:rPr lang="ru-RU" dirty="0" err="1"/>
              <a:t>Юнифарм</a:t>
            </a:r>
            <a:r>
              <a:rPr lang="ru-RU" dirty="0"/>
              <a:t>", США) (мелатонин, 3 мг)</a:t>
            </a:r>
          </a:p>
          <a:p>
            <a:pPr marL="514350" indent="-514350"/>
            <a:r>
              <a:rPr lang="ru-RU" dirty="0"/>
              <a:t>при длительности терапии 4 недели достоверное улучшение сна, снижение ощущения беспокойства, страха, раздражительности, чувства одиночества, утомляемости (снижение средних показателей на 20-40%), снижение чувства общей тревоги на 33%;</a:t>
            </a:r>
          </a:p>
          <a:p>
            <a:pPr marL="514350" indent="-514350"/>
            <a:r>
              <a:rPr lang="ru-RU" dirty="0"/>
              <a:t>не наблюдалось серьезных побочных эффектов.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Исследования в области превентивной гериатрии </a:t>
            </a:r>
          </a:p>
        </p:txBody>
      </p:sp>
      <p:pic>
        <p:nvPicPr>
          <p:cNvPr id="4" name="Содержимое 3" descr="фото к стат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571612"/>
            <a:ext cx="6429420" cy="442915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Полиненасыщенные жирные кислоты: диета</a:t>
            </a:r>
          </a:p>
        </p:txBody>
      </p:sp>
      <p:pic>
        <p:nvPicPr>
          <p:cNvPr id="4" name="Содержимое 3" descr="Soderzhanie-omega-3-zhirny-h-kislot-300x2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643050"/>
            <a:ext cx="7500990" cy="457203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ekarstvo.143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Омакор: показания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вторичная профилактика инфаркта миокарда в сочетании с другими стандартными методами лечения: </a:t>
            </a:r>
            <a:r>
              <a:rPr lang="ru-RU" dirty="0" err="1"/>
              <a:t>статинами</a:t>
            </a:r>
            <a:r>
              <a:rPr lang="ru-RU" dirty="0"/>
              <a:t>, </a:t>
            </a:r>
            <a:r>
              <a:rPr lang="ru-RU" dirty="0" err="1"/>
              <a:t>антиагрегационными</a:t>
            </a:r>
            <a:r>
              <a:rPr lang="ru-RU" dirty="0"/>
              <a:t> средствами, </a:t>
            </a:r>
            <a:r>
              <a:rPr lang="ru-RU" dirty="0" err="1"/>
              <a:t>бета-адреноблокаторами</a:t>
            </a:r>
            <a:r>
              <a:rPr lang="ru-RU" dirty="0"/>
              <a:t>, ингибиторами АПФ;</a:t>
            </a:r>
          </a:p>
          <a:p>
            <a:r>
              <a:rPr lang="ru-RU" dirty="0" err="1"/>
              <a:t>гипертриглицеридемия</a:t>
            </a:r>
            <a:r>
              <a:rPr lang="ru-RU" dirty="0"/>
              <a:t>: эндогенная </a:t>
            </a:r>
            <a:r>
              <a:rPr lang="ru-RU" dirty="0" err="1"/>
              <a:t>гипертриглицеридемия</a:t>
            </a:r>
            <a:r>
              <a:rPr lang="ru-RU" dirty="0"/>
              <a:t> - в качестве дополнения к диете при ее недостаточной эффективности:</a:t>
            </a:r>
          </a:p>
          <a:p>
            <a:r>
              <a:rPr lang="ru-RU" dirty="0"/>
              <a:t>тип IV (в качестве </a:t>
            </a:r>
            <a:r>
              <a:rPr lang="ru-RU" dirty="0" err="1"/>
              <a:t>монотерапии</a:t>
            </a:r>
            <a:r>
              <a:rPr lang="ru-RU" dirty="0"/>
              <a:t>),</a:t>
            </a:r>
          </a:p>
          <a:p>
            <a:r>
              <a:rPr lang="ru-RU" dirty="0"/>
              <a:t>типы </a:t>
            </a:r>
            <a:r>
              <a:rPr lang="ru-RU" dirty="0" err="1"/>
              <a:t>IIb</a:t>
            </a:r>
            <a:r>
              <a:rPr lang="ru-RU" dirty="0"/>
              <a:t>/III (в комбинации со </a:t>
            </a:r>
            <a:r>
              <a:rPr lang="ru-RU" dirty="0" err="1"/>
              <a:t>статинами</a:t>
            </a:r>
            <a:r>
              <a:rPr lang="ru-RU" dirty="0"/>
              <a:t> — в случае, когда концентрация </a:t>
            </a:r>
            <a:r>
              <a:rPr lang="ru-RU" dirty="0" err="1"/>
              <a:t>триглицеридов</a:t>
            </a:r>
            <a:r>
              <a:rPr lang="ru-RU" dirty="0"/>
              <a:t> остается высокой).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Фитотерапия 1: купирование тревожно-депрессивных  явлений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Cuscuta</a:t>
            </a:r>
            <a:r>
              <a:rPr lang="ru-RU" dirty="0"/>
              <a:t> </a:t>
            </a:r>
            <a:r>
              <a:rPr lang="ru-RU" dirty="0" err="1"/>
              <a:t>planiflora</a:t>
            </a:r>
            <a:r>
              <a:rPr lang="ru-RU" dirty="0"/>
              <a:t> (Повилика сближенная) в дозе 500 мг и </a:t>
            </a:r>
            <a:r>
              <a:rPr lang="ru-RU" dirty="0" err="1"/>
              <a:t>Nepeta</a:t>
            </a:r>
            <a:r>
              <a:rPr lang="ru-RU" dirty="0"/>
              <a:t> </a:t>
            </a:r>
            <a:r>
              <a:rPr lang="ru-RU" dirty="0" err="1"/>
              <a:t>menthoides</a:t>
            </a:r>
            <a:r>
              <a:rPr lang="ru-RU" dirty="0"/>
              <a:t> (Котовник венгерский) в дозе 400 мг для лечения тревожно-депрессивного синдрома выраженной степени;</a:t>
            </a:r>
          </a:p>
          <a:p>
            <a:r>
              <a:rPr lang="ru-RU" dirty="0"/>
              <a:t>длительность терапии составляет 8 недель;</a:t>
            </a:r>
          </a:p>
          <a:p>
            <a:r>
              <a:rPr lang="ru-RU" dirty="0"/>
              <a:t>положительный эффект данного сочетания, что выражалось в снижении выраженности тревожно-депрессивного синдрома.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Фитотерапия 2: 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лечение нарушений сна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нейростабил</a:t>
            </a:r>
            <a:r>
              <a:rPr lang="ru-RU" dirty="0"/>
              <a:t> (на основе пустырника, корня пиона, хмеля, душицы, кипрея и витаминов группы В);</a:t>
            </a:r>
          </a:p>
          <a:p>
            <a:r>
              <a:rPr lang="ru-RU" dirty="0" err="1"/>
              <a:t>балансин</a:t>
            </a:r>
            <a:r>
              <a:rPr lang="ru-RU" dirty="0"/>
              <a:t> (это комбинированный поливитаминный препарат, который содержит лецитин, тирозин, магний, селен, витамины группы В и экстракт </a:t>
            </a:r>
            <a:r>
              <a:rPr lang="ru-RU" dirty="0" err="1"/>
              <a:t>Гинко</a:t>
            </a:r>
            <a:r>
              <a:rPr lang="ru-RU" dirty="0"/>
              <a:t> </a:t>
            </a:r>
            <a:r>
              <a:rPr lang="ru-RU" dirty="0" err="1"/>
              <a:t>Билоба</a:t>
            </a:r>
            <a:r>
              <a:rPr lang="ru-RU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4857784" cy="6858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СПАСИБО ЗА ВНИМАНИЕ!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ЭТИОЛОГИЯ И КЛИНИЧЕСКАЯ ЭПИДЕМИОЛОГИЯ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Причины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генетические;</a:t>
            </a:r>
          </a:p>
          <a:p>
            <a:r>
              <a:rPr lang="ru-RU" dirty="0"/>
              <a:t>конфликты, стрессы, воздействие разнообразных факторов внешней среды: семейные конфликты, потери значимых людей, любимой работы, смена места жительства;</a:t>
            </a:r>
          </a:p>
          <a:p>
            <a:r>
              <a:rPr lang="ru-RU" dirty="0"/>
              <a:t>неверные представления пациента о себе самом и окружающем мире, завышенная самооценка.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Факторы риска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наличие серьезных заболеваний либо переоценка имеющихся;</a:t>
            </a:r>
          </a:p>
          <a:p>
            <a:r>
              <a:rPr lang="ru-RU" dirty="0"/>
              <a:t>частое обращение за медицинской помощью;</a:t>
            </a:r>
          </a:p>
          <a:p>
            <a:r>
              <a:rPr lang="ru-RU" dirty="0"/>
              <a:t>стрессы, вызывающие депрессивный эпизод;</a:t>
            </a:r>
          </a:p>
          <a:p>
            <a:r>
              <a:rPr lang="ru-RU" dirty="0"/>
              <a:t>хронический болевой синдром;</a:t>
            </a:r>
          </a:p>
          <a:p>
            <a:r>
              <a:rPr lang="ru-RU" dirty="0"/>
              <a:t>недостаточный, по мнению пациента, уровень общественного признания;</a:t>
            </a:r>
          </a:p>
          <a:p>
            <a:r>
              <a:rPr lang="ru-RU" dirty="0"/>
              <a:t>нарушения слуха и зрения.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4" y="5930900"/>
            <a:ext cx="15732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2206</Words>
  <Application>Microsoft Macintosh PowerPoint</Application>
  <PresentationFormat>Экран (4:3)</PresentationFormat>
  <Paragraphs>247</Paragraphs>
  <Slides>66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0" baseType="lpstr">
      <vt:lpstr>Arial</vt:lpstr>
      <vt:lpstr>Calibri</vt:lpstr>
      <vt:lpstr>Times New Roman</vt:lpstr>
      <vt:lpstr>Тема Office</vt:lpstr>
      <vt:lpstr>ТРЕВОЖНО-ДЕПРЕССИВНЫЙ СИНДРОМ</vt:lpstr>
      <vt:lpstr>Презентация PowerPoint</vt:lpstr>
      <vt:lpstr>Актуальность проблемы 1</vt:lpstr>
      <vt:lpstr>Актуальность проблемы 2</vt:lpstr>
      <vt:lpstr>Распространенность тревожно-депрессивного синдрома</vt:lpstr>
      <vt:lpstr>Исследования в области превентивной гериатрии </vt:lpstr>
      <vt:lpstr>Презентация PowerPoint</vt:lpstr>
      <vt:lpstr>Причины</vt:lpstr>
      <vt:lpstr>Факторы риска</vt:lpstr>
      <vt:lpstr>Презентация PowerPoint</vt:lpstr>
      <vt:lpstr>Классификация (МКБ 10)</vt:lpstr>
      <vt:lpstr>Классификация  депрессивного эпизода (F 32)</vt:lpstr>
      <vt:lpstr>Классификация  рекуррентного депрессивного  расстройства (F 33)</vt:lpstr>
      <vt:lpstr>Рекуррентное депрессивное расстройство</vt:lpstr>
      <vt:lpstr>Презентация PowerPoint</vt:lpstr>
      <vt:lpstr>«Красота изнутри» и тревожно-депрессивный синдром</vt:lpstr>
      <vt:lpstr>«Красота изнутри» и современная патоморфология</vt:lpstr>
      <vt:lpstr>Ключевые позиции</vt:lpstr>
      <vt:lpstr>Роль «красоты изнутри»  в регуляции старения кожи</vt:lpstr>
      <vt:lpstr>«Красота изнутри»: эпидермис</vt:lpstr>
      <vt:lpstr>«Красота изнутри»: дерма</vt:lpstr>
      <vt:lpstr>Нейроиммуноэндокринные эффекты антивозрастной медицины</vt:lpstr>
      <vt:lpstr>Презентация PowerPoint</vt:lpstr>
      <vt:lpstr>Серотонин</vt:lpstr>
      <vt:lpstr>Микрофотографии образцов кожи, иммуногистохимическая реакция с антителами к серотонину (слева – депрессия), увеличение х400</vt:lpstr>
      <vt:lpstr>Эндогенные опиоиды</vt:lpstr>
      <vt:lpstr>Мелатонин 1</vt:lpstr>
      <vt:lpstr>Мелатонин?</vt:lpstr>
      <vt:lpstr>Мелатонин 2</vt:lpstr>
      <vt:lpstr>Инсулин</vt:lpstr>
      <vt:lpstr>Полиненасыщенные жирные кислоты</vt:lpstr>
      <vt:lpstr>Провоспалительные цитокины</vt:lpstr>
      <vt:lpstr>Презентация PowerPoint</vt:lpstr>
      <vt:lpstr>Основные симптомы</vt:lpstr>
      <vt:lpstr>Дополнительные симптомы</vt:lpstr>
      <vt:lpstr>Наличие тревожно-депрессивного синдрома</vt:lpstr>
      <vt:lpstr>Другие проявления</vt:lpstr>
      <vt:lpstr>Последствия тревожно-депрессивного синдрома</vt:lpstr>
      <vt:lpstr>Презентация PowerPoint</vt:lpstr>
      <vt:lpstr>Опросники и шкалы: тревога</vt:lpstr>
      <vt:lpstr>Шкала Кови 1</vt:lpstr>
      <vt:lpstr>Шкала Кови 2</vt:lpstr>
      <vt:lpstr>Опросники и шкалы: депрессия</vt:lpstr>
      <vt:lpstr>Шкала Монтгомери-Асберг для Оценки Депрессии 1</vt:lpstr>
      <vt:lpstr>Шкала Монтгомери-Асберг для Оценки Депрессии 2</vt:lpstr>
      <vt:lpstr>Презентация PowerPoint</vt:lpstr>
      <vt:lpstr>Юридические вопросы</vt:lpstr>
      <vt:lpstr>Презентация PowerPoint</vt:lpstr>
      <vt:lpstr>«Базисная терапия»</vt:lpstr>
      <vt:lpstr>Немедикаментозная терапия</vt:lpstr>
      <vt:lpstr>Медикаментозная терапия 1</vt:lpstr>
      <vt:lpstr>Медикаментозная терапия 2</vt:lpstr>
      <vt:lpstr>Медикаментозная терапия 3</vt:lpstr>
      <vt:lpstr>Медикаментозная терапия 4</vt:lpstr>
      <vt:lpstr>Принципы терапии </vt:lpstr>
      <vt:lpstr>Презентация PowerPoint</vt:lpstr>
      <vt:lpstr>Мелатонин: диета</vt:lpstr>
      <vt:lpstr>Презентация PowerPoint</vt:lpstr>
      <vt:lpstr>Мелатонин: лекарственная терапия</vt:lpstr>
      <vt:lpstr>Полиненасыщенные жирные кислоты: диета</vt:lpstr>
      <vt:lpstr>Презентация PowerPoint</vt:lpstr>
      <vt:lpstr>Омакор: показания</vt:lpstr>
      <vt:lpstr>Фитотерапия 1: купирование тревожно-депрессивных  явлений</vt:lpstr>
      <vt:lpstr>Фитотерапия 2:  лечение нарушений сна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 Носкова</cp:lastModifiedBy>
  <cp:revision>99</cp:revision>
  <dcterms:created xsi:type="dcterms:W3CDTF">2015-01-09T09:33:29Z</dcterms:created>
  <dcterms:modified xsi:type="dcterms:W3CDTF">2024-04-07T16:37:09Z</dcterms:modified>
</cp:coreProperties>
</file>