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8" r:id="rId4"/>
    <p:sldId id="330" r:id="rId5"/>
    <p:sldId id="332" r:id="rId6"/>
    <p:sldId id="334" r:id="rId7"/>
    <p:sldId id="335" r:id="rId8"/>
    <p:sldId id="336" r:id="rId9"/>
    <p:sldId id="337" r:id="rId10"/>
    <p:sldId id="339" r:id="rId11"/>
    <p:sldId id="340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8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7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9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3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9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7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0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4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BE7C-8657-4B84-9BDA-7C067399357E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FDF1-C5CE-43AE-B4CD-85C6D238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500" b="1" dirty="0">
                <a:solidFill>
                  <a:srgbClr val="00B050"/>
                </a:solidFill>
              </a:rPr>
              <a:t>МЕДИЦИНСКАЯ РЕАБИЛИТАЦИЯ, МЫЩЦЫ И МЕХАНОТЕРАПИЯ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А.Н</a:t>
            </a:r>
            <a:r>
              <a:rPr lang="ru-RU"/>
              <a:t>.Ильницкий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95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Экзеркины</a:t>
            </a:r>
            <a:r>
              <a:rPr lang="ru-RU" b="1" dirty="0">
                <a:solidFill>
                  <a:srgbClr val="00B050"/>
                </a:solidFill>
              </a:rPr>
              <a:t> и иммунная система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619249"/>
            <a:ext cx="9010650" cy="4848225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15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Экзеркины</a:t>
            </a:r>
            <a:r>
              <a:rPr lang="ru-RU" b="1" dirty="0">
                <a:solidFill>
                  <a:srgbClr val="00B050"/>
                </a:solidFill>
              </a:rPr>
              <a:t> и нервная система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476375"/>
            <a:ext cx="10363200" cy="5200649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11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Саркопения</a:t>
            </a:r>
            <a:r>
              <a:rPr lang="ru-RU" b="1" dirty="0">
                <a:solidFill>
                  <a:srgbClr val="00B050"/>
                </a:solidFill>
              </a:rPr>
              <a:t>: определение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Саркопения – это синдром, который характеризуется прогрессивной </a:t>
            </a:r>
            <a:r>
              <a:rPr lang="ru-RU" dirty="0" err="1"/>
              <a:t>генерализованной</a:t>
            </a:r>
            <a:r>
              <a:rPr lang="ru-RU" dirty="0"/>
              <a:t> потерей мышечной массы и силы. Бывает:</a:t>
            </a:r>
          </a:p>
          <a:p>
            <a:pPr>
              <a:buFontTx/>
              <a:buChar char="-"/>
            </a:pPr>
            <a:r>
              <a:rPr lang="ru-RU" dirty="0"/>
              <a:t>первичный и вторичный;</a:t>
            </a:r>
          </a:p>
          <a:p>
            <a:pPr>
              <a:buFontTx/>
              <a:buChar char="-"/>
            </a:pPr>
            <a:r>
              <a:rPr lang="ru-RU" dirty="0"/>
              <a:t>острый и хронический (6 месяцев);</a:t>
            </a:r>
          </a:p>
          <a:p>
            <a:pPr>
              <a:buFontTx/>
              <a:buChar char="-"/>
            </a:pPr>
            <a:r>
              <a:rPr lang="en-US" dirty="0"/>
              <a:t>European Working Group Sarcopenia in Older People - 2, 2018 </a:t>
            </a:r>
            <a:r>
              <a:rPr lang="ru-RU" dirty="0"/>
              <a:t>год, октябрь, Берлин.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50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Саркопения</a:t>
            </a:r>
            <a:r>
              <a:rPr lang="ru-RU" b="1" dirty="0">
                <a:solidFill>
                  <a:srgbClr val="00B050"/>
                </a:solidFill>
              </a:rPr>
              <a:t>: определение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вторичная саркопения - сепсис, ВИЧ-инфекция, онкологическая патология, хроническая почечная недостаточность, группа хронических обструктивных болезней легких, хроническая сердечная недостаточность;</a:t>
            </a:r>
          </a:p>
          <a:p>
            <a:r>
              <a:rPr lang="ru-RU" dirty="0"/>
              <a:t>патогенетические механизмы первичной саркопении и вторичной саркопении обусловлены экспрессией одних групп генов.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43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71480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 США: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ICD </a:t>
            </a:r>
            <a:r>
              <a:rPr lang="be-BY" b="1" dirty="0">
                <a:solidFill>
                  <a:srgbClr val="00B050"/>
                </a:solidFill>
              </a:rPr>
              <a:t>-</a:t>
            </a:r>
            <a:r>
              <a:rPr lang="en-US" b="1" dirty="0">
                <a:solidFill>
                  <a:srgbClr val="00B050"/>
                </a:solidFill>
              </a:rPr>
              <a:t> 10</a:t>
            </a:r>
            <a:r>
              <a:rPr lang="be-BY" b="1" dirty="0">
                <a:solidFill>
                  <a:srgbClr val="00B050"/>
                </a:solidFill>
              </a:rPr>
              <a:t> -</a:t>
            </a:r>
            <a:r>
              <a:rPr lang="en-US" b="1" dirty="0">
                <a:solidFill>
                  <a:srgbClr val="00B050"/>
                </a:solidFill>
              </a:rPr>
              <a:t> CM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928803"/>
            <a:ext cx="8229600" cy="4197361"/>
          </a:xfrm>
        </p:spPr>
        <p:txBody>
          <a:bodyPr>
            <a:normAutofit/>
          </a:bodyPr>
          <a:lstStyle/>
          <a:p>
            <a:endParaRPr lang="be-BY" dirty="0"/>
          </a:p>
          <a:p>
            <a:r>
              <a:rPr lang="en-US" dirty="0"/>
              <a:t>Center for Medicare and Medicaid Services (CMS)</a:t>
            </a:r>
            <a:r>
              <a:rPr lang="be-BY" dirty="0"/>
              <a:t>;</a:t>
            </a:r>
            <a:endParaRPr lang="en-US" dirty="0"/>
          </a:p>
          <a:p>
            <a:r>
              <a:rPr lang="en-US" dirty="0"/>
              <a:t> National Center for Health Statistics (NCHS)</a:t>
            </a:r>
            <a:r>
              <a:rPr lang="be-BY" dirty="0"/>
              <a:t>;</a:t>
            </a:r>
          </a:p>
          <a:p>
            <a:r>
              <a:rPr lang="en-US" dirty="0"/>
              <a:t>International Classification of Diseases, 10th Revision, Clinical Modification (ICD-10-CM)</a:t>
            </a:r>
            <a:r>
              <a:rPr lang="be-BY" dirty="0"/>
              <a:t>;</a:t>
            </a:r>
          </a:p>
          <a:p>
            <a:r>
              <a:rPr lang="en-US" b="1" dirty="0"/>
              <a:t>M62.84 Sarcopenia</a:t>
            </a:r>
            <a:endParaRPr lang="en-US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57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Прогноз распространенности (ВОЗ)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 2000 году людей в возрасте 60 лет и старше – 600 миллионов;</a:t>
            </a:r>
          </a:p>
          <a:p>
            <a:r>
              <a:rPr lang="ru-RU" dirty="0"/>
              <a:t>в 2025 году их численность возрастет до 1,2 биллиона, а в 2050 году – до 2 биллионов;</a:t>
            </a:r>
          </a:p>
          <a:p>
            <a:r>
              <a:rPr lang="ru-RU" dirty="0"/>
              <a:t>ориентировочное количество людей с </a:t>
            </a:r>
            <a:r>
              <a:rPr lang="ru-RU" dirty="0" err="1"/>
              <a:t>саркопенией</a:t>
            </a:r>
            <a:r>
              <a:rPr lang="ru-RU" dirty="0"/>
              <a:t> сегодня – 50 миллионов, через 40 лет их станет 200 миллионов.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28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Саркопения значима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с точки зрения </a:t>
            </a:r>
            <a:r>
              <a:rPr lang="ru-RU" b="1" dirty="0" err="1">
                <a:solidFill>
                  <a:srgbClr val="00B050"/>
                </a:solidFill>
              </a:rPr>
              <a:t>коморбидности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остеопороз</a:t>
            </a:r>
            <a:r>
              <a:rPr lang="ru-RU" dirty="0"/>
              <a:t>, увеличивается риск падений и переломов;</a:t>
            </a:r>
          </a:p>
          <a:p>
            <a:r>
              <a:rPr lang="ru-RU" dirty="0"/>
              <a:t>возрастное снижение гормонального фона (возрастной </a:t>
            </a:r>
            <a:r>
              <a:rPr lang="ru-RU" dirty="0" err="1"/>
              <a:t>андрогенный</a:t>
            </a:r>
            <a:r>
              <a:rPr lang="ru-RU" dirty="0"/>
              <a:t> дефицит и </a:t>
            </a:r>
            <a:r>
              <a:rPr lang="ru-RU" dirty="0" err="1"/>
              <a:t>постменопауза</a:t>
            </a:r>
            <a:r>
              <a:rPr lang="ru-RU" dirty="0"/>
              <a:t>);</a:t>
            </a:r>
          </a:p>
          <a:p>
            <a:r>
              <a:rPr lang="ru-RU" dirty="0"/>
              <a:t> хроническая болезнь почек;</a:t>
            </a:r>
          </a:p>
          <a:p>
            <a:r>
              <a:rPr lang="ru-RU" dirty="0"/>
              <a:t>достоверно снижается активность в повседневной жизни;</a:t>
            </a:r>
          </a:p>
          <a:p>
            <a:r>
              <a:rPr lang="ru-RU" dirty="0"/>
              <a:t>достоверно снижается качество жизни за счет параметра «физическое функционирование»;</a:t>
            </a:r>
          </a:p>
          <a:p>
            <a:r>
              <a:rPr lang="ru-RU" dirty="0"/>
              <a:t>чем ниже мышечная масса, тем выше уровень смертности.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75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Последствия саркопении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повышение смертности;</a:t>
            </a:r>
          </a:p>
          <a:p>
            <a:r>
              <a:rPr lang="ru-RU" dirty="0"/>
              <a:t>повышение вероятности развития синдрома острого функционального дефицита;</a:t>
            </a:r>
          </a:p>
          <a:p>
            <a:r>
              <a:rPr lang="ru-RU" dirty="0"/>
              <a:t>синдром падений;</a:t>
            </a:r>
          </a:p>
          <a:p>
            <a:r>
              <a:rPr lang="ru-RU" dirty="0"/>
              <a:t>переломы;</a:t>
            </a:r>
          </a:p>
          <a:p>
            <a:r>
              <a:rPr lang="ru-RU" dirty="0"/>
              <a:t>увеличение потребности в стационарной помощи.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33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Экономические последствия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США затраты системы здравоохранения на лечение состояний, ассоциированных с </a:t>
            </a:r>
            <a:r>
              <a:rPr lang="ru-RU" dirty="0" err="1"/>
              <a:t>саркопенией</a:t>
            </a:r>
            <a:r>
              <a:rPr lang="ru-RU" dirty="0"/>
              <a:t>, составляют около 18,5 биллионов долларов – 1,5% расходов всей системы здравоохранения;</a:t>
            </a:r>
          </a:p>
          <a:p>
            <a:r>
              <a:rPr lang="ru-RU" dirty="0"/>
              <a:t>снижение частоты развития саркопении за счет профилактических программ на 10% - экономия 1,1 биллиона долларов.</a:t>
            </a:r>
          </a:p>
          <a:p>
            <a:pPr algn="r">
              <a:buNone/>
            </a:pPr>
            <a:r>
              <a:rPr lang="en-US" sz="2000" b="1" dirty="0"/>
              <a:t>Janssen I. et al., 2004</a:t>
            </a:r>
            <a:r>
              <a:rPr lang="ru-RU" dirty="0"/>
              <a:t> 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1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Подходы к 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нелекарственная терапия (физические нагрузки с сопротивлением, адекватное питание и диета, обогащенная антиоксидантами и белками);</a:t>
            </a:r>
          </a:p>
          <a:p>
            <a:r>
              <a:rPr lang="ru-RU" dirty="0"/>
              <a:t>нет препаратов с доказанной эффективностью;</a:t>
            </a:r>
          </a:p>
          <a:p>
            <a:r>
              <a:rPr lang="ru-RU" dirty="0"/>
              <a:t>перспективы лекарственной терапии: </a:t>
            </a:r>
            <a:r>
              <a:rPr lang="ru-RU" dirty="0" err="1"/>
              <a:t>агонисты</a:t>
            </a:r>
            <a:r>
              <a:rPr lang="ru-RU" dirty="0"/>
              <a:t> </a:t>
            </a:r>
            <a:r>
              <a:rPr lang="ru-RU" dirty="0" err="1"/>
              <a:t>грелина</a:t>
            </a:r>
            <a:r>
              <a:rPr lang="ru-RU" dirty="0"/>
              <a:t>, антитела к </a:t>
            </a:r>
            <a:r>
              <a:rPr lang="ru-RU" dirty="0" err="1"/>
              <a:t>миостатину</a:t>
            </a:r>
            <a:r>
              <a:rPr lang="ru-RU" dirty="0"/>
              <a:t>, </a:t>
            </a:r>
            <a:r>
              <a:rPr lang="ru-RU" dirty="0" err="1"/>
              <a:t>бета-агонисты</a:t>
            </a:r>
            <a:r>
              <a:rPr lang="ru-RU" dirty="0"/>
              <a:t>, ингибиторы АПФ, селективные </a:t>
            </a:r>
            <a:r>
              <a:rPr lang="ru-RU" dirty="0" err="1"/>
              <a:t>агонисты</a:t>
            </a:r>
            <a:r>
              <a:rPr lang="ru-RU" dirty="0"/>
              <a:t> </a:t>
            </a:r>
            <a:r>
              <a:rPr lang="ru-RU" dirty="0" err="1"/>
              <a:t>андрогеновых</a:t>
            </a:r>
            <a:r>
              <a:rPr lang="ru-RU" dirty="0"/>
              <a:t> рецепторов, быстрые активаторы </a:t>
            </a:r>
            <a:r>
              <a:rPr lang="ru-RU" dirty="0" err="1"/>
              <a:t>тропонина</a:t>
            </a:r>
            <a:r>
              <a:rPr lang="ru-RU" dirty="0"/>
              <a:t> </a:t>
            </a:r>
            <a:r>
              <a:rPr lang="ru-RU" dirty="0" err="1"/>
              <a:t>поперечно-полосатой</a:t>
            </a:r>
            <a:r>
              <a:rPr lang="ru-RU" dirty="0"/>
              <a:t> мышечной ткани.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52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Медицинская реабилитация и механотерапия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медицинская реабилитация – комплексный подход;</a:t>
            </a:r>
          </a:p>
          <a:p>
            <a:r>
              <a:rPr lang="ru-RU" dirty="0"/>
              <a:t>регуляция саногенеза;</a:t>
            </a:r>
          </a:p>
          <a:p>
            <a:r>
              <a:rPr lang="ru-RU" dirty="0"/>
              <a:t>новые подходы к объяснению саногенетических механизмов способов и средств медицинской реабилитации, включая механотерапию (экзеркины);</a:t>
            </a:r>
          </a:p>
          <a:p>
            <a:r>
              <a:rPr lang="ru-RU" dirty="0" err="1"/>
              <a:t>мыщцы</a:t>
            </a:r>
            <a:r>
              <a:rPr lang="ru-RU" dirty="0"/>
              <a:t>: в фокусе внимания дина- и саркопения;</a:t>
            </a:r>
          </a:p>
          <a:p>
            <a:r>
              <a:rPr lang="ru-RU" dirty="0"/>
              <a:t>важность нутрицевтической поддержки.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828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Факторы риска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возраст;</a:t>
            </a:r>
          </a:p>
          <a:p>
            <a:r>
              <a:rPr lang="ru-RU" dirty="0"/>
              <a:t>плохое питание;</a:t>
            </a:r>
          </a:p>
          <a:p>
            <a:r>
              <a:rPr lang="ru-RU" dirty="0"/>
              <a:t>длительная иммобилизация;</a:t>
            </a:r>
          </a:p>
          <a:p>
            <a:r>
              <a:rPr lang="ru-RU" dirty="0"/>
              <a:t>сахарный диабет </a:t>
            </a:r>
            <a:r>
              <a:rPr lang="en-US" dirty="0"/>
              <a:t>II </a:t>
            </a:r>
            <a:r>
              <a:rPr lang="ru-RU" dirty="0"/>
              <a:t>типа, ожирение;</a:t>
            </a:r>
          </a:p>
          <a:p>
            <a:r>
              <a:rPr lang="ru-RU" dirty="0"/>
              <a:t>когнитивный дефицит (исключается доброкачественное когнитивное снижение);</a:t>
            </a:r>
          </a:p>
          <a:p>
            <a:r>
              <a:rPr lang="ru-RU" dirty="0"/>
              <a:t>дефицит витаминов </a:t>
            </a:r>
            <a:r>
              <a:rPr lang="en-US" dirty="0"/>
              <a:t>D </a:t>
            </a:r>
            <a:r>
              <a:rPr lang="ru-RU" dirty="0"/>
              <a:t>и В12;</a:t>
            </a:r>
          </a:p>
          <a:p>
            <a:r>
              <a:rPr lang="ru-RU" dirty="0"/>
              <a:t>поведенческие факторы (курение, алкоголь), приводящие к развитию синдрома преждевременного старения.</a:t>
            </a:r>
          </a:p>
          <a:p>
            <a:pPr algn="r">
              <a:buNone/>
            </a:pPr>
            <a:r>
              <a:rPr lang="en-US" sz="2500" dirty="0" err="1"/>
              <a:t>P.J.Atherton</a:t>
            </a:r>
            <a:r>
              <a:rPr lang="en-US" sz="2500" dirty="0"/>
              <a:t>, 2012</a:t>
            </a:r>
            <a:endParaRPr lang="ru-RU" sz="25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2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91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Этиопатогенез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dirty="0"/>
              <a:t>алиментарные факторы: плохое питание, гиперлептинемия, нарушения моторики желудочно-кишечного тракта, возрастной феномен быстрого насыщения, диализная терапия;</a:t>
            </a:r>
          </a:p>
          <a:p>
            <a:pPr lvl="0" fontAlgn="base"/>
            <a:r>
              <a:rPr lang="ru-RU" dirty="0"/>
              <a:t>поведенческие особенности: гиподинамия и детренированность;</a:t>
            </a:r>
          </a:p>
          <a:p>
            <a:pPr lvl="0" fontAlgn="base"/>
            <a:r>
              <a:rPr lang="ru-RU" dirty="0"/>
              <a:t>гормональные изменения: возрастное снижение уровней тестостерона и эстрогена, соматотропин и инсулиноподобного фактора роста – 1.</a:t>
            </a:r>
          </a:p>
          <a:p>
            <a:pPr lvl="0" fontAlgn="base"/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89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Этиопатогенез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fontAlgn="base"/>
            <a:r>
              <a:rPr lang="ru-RU" dirty="0"/>
              <a:t>возрастные нейроиммуноэндокринные изменения: снижение содержания иммуноглобулина А, G, провоспалительных цитокинов;</a:t>
            </a:r>
          </a:p>
          <a:p>
            <a:pPr lvl="0" fontAlgn="base"/>
            <a:r>
              <a:rPr lang="ru-RU" dirty="0"/>
              <a:t>возраст-зависимое усиление оксидативных процессов (</a:t>
            </a:r>
            <a:r>
              <a:rPr lang="ru-RU" b="1" dirty="0"/>
              <a:t>мышечная ткань – зона высокой оксигенации</a:t>
            </a:r>
            <a:r>
              <a:rPr lang="ru-RU" dirty="0"/>
              <a:t>, в том числе в состоянии покоя);</a:t>
            </a:r>
          </a:p>
          <a:p>
            <a:r>
              <a:rPr lang="ru-RU" dirty="0"/>
              <a:t>возрастное снижение функции мышечной ткани как белкового депо;</a:t>
            </a:r>
          </a:p>
          <a:p>
            <a:r>
              <a:rPr lang="ru-RU" dirty="0"/>
              <a:t>возрастное снижение активности альфа-мотонейрона спинного мозга;</a:t>
            </a:r>
          </a:p>
          <a:p>
            <a:r>
              <a:rPr lang="ru-RU" dirty="0"/>
              <a:t>снижение способности мышечной ткани к регенерации. </a:t>
            </a:r>
          </a:p>
          <a:p>
            <a:pPr lvl="0" fontAlgn="base"/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5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0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12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Саркопения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как митохондриальная патология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возрастные изменения мышечной ткани ассоциированы со снижением регуляторной активности митохондрий;</a:t>
            </a:r>
          </a:p>
          <a:p>
            <a:r>
              <a:rPr lang="ru-RU" dirty="0"/>
              <a:t>изменение соотношения анти-/прооксидантные молекулы, метаболизма кальция, </a:t>
            </a:r>
            <a:r>
              <a:rPr lang="en-US" dirty="0"/>
              <a:t>ROS-</a:t>
            </a:r>
            <a:r>
              <a:rPr lang="ru-RU" dirty="0"/>
              <a:t>сигнализации;</a:t>
            </a:r>
          </a:p>
          <a:p>
            <a:r>
              <a:rPr lang="ru-RU" dirty="0"/>
              <a:t>усиление процессов апоптоза, аутофагии в результате инверсии жизненного цикла митохондрий. </a:t>
            </a:r>
          </a:p>
          <a:p>
            <a:pPr algn="r">
              <a:buNone/>
            </a:pPr>
            <a:r>
              <a:rPr lang="en-US" sz="2500" dirty="0"/>
              <a:t>A.M.Josef, 2012</a:t>
            </a:r>
            <a:endParaRPr lang="ru-RU" sz="2500" dirty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2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Патоморфология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дегенерационная атрофия мышечных волокон, которые напоминают по характеру гистологической картины поздние изменения при полиомиелите;</a:t>
            </a:r>
          </a:p>
          <a:p>
            <a:r>
              <a:rPr lang="ru-RU" dirty="0"/>
              <a:t>атрофия миоцитов, снижается количество нейромускулярных единиц, двигательных мышечных волокон второго типа, которые являются волокнами быстрого сокращения и обеспечивают, прежде всего, быстрые действия человека (бег, например).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27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Клиника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endParaRPr lang="ru-RU" dirty="0"/>
          </a:p>
          <a:p>
            <a:pPr lvl="0" fontAlgn="base"/>
            <a:r>
              <a:rPr lang="ru-RU" dirty="0"/>
              <a:t>мышечная слабость, нарушение тонкой моторики, снижение объема повседневной привычной активности, снижение аппетита, нарушение терморегуляции (чувство холода), остеопороз, нарушения осанки;</a:t>
            </a:r>
          </a:p>
          <a:p>
            <a:r>
              <a:rPr lang="ru-RU" dirty="0"/>
              <a:t>снижение скорости ходьбы, нарушения устойчивости и равновесия, синдром падений.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523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00B050"/>
                </a:solidFill>
              </a:rPr>
              <a:t>ДИАГНОСТИКА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8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Диагностика</a:t>
            </a:r>
            <a:r>
              <a:rPr lang="ru-RU" dirty="0"/>
              <a:t> (EWGSOP, 2009)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2024034" y="1571612"/>
            <a:ext cx="8215370" cy="4572032"/>
            <a:chOff x="3127" y="9467"/>
            <a:chExt cx="5647" cy="4180"/>
          </a:xfrm>
        </p:grpSpPr>
        <p:sp>
          <p:nvSpPr>
            <p:cNvPr id="207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127" y="9467"/>
              <a:ext cx="5647" cy="41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4962" y="9606"/>
              <a:ext cx="1835" cy="41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Возраст </a:t>
              </a:r>
              <a:r>
                <a:rPr lang="en-US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&gt; 65 </a:t>
              </a:r>
              <a:r>
                <a:rPr lang="en-US" sz="1400" b="1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лет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4962" y="10303"/>
              <a:ext cx="1840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Определение скорости ходьбы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3974" y="10999"/>
              <a:ext cx="1128" cy="33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&gt; 0,8 м/с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6797" y="10999"/>
              <a:ext cx="1127" cy="33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 0,8 м/с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6515" y="11557"/>
              <a:ext cx="1837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Измерение </a:t>
              </a:r>
              <a:b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мышечной массы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3693" y="11557"/>
              <a:ext cx="1412" cy="32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Динамометрия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4502" y="12406"/>
              <a:ext cx="989" cy="33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Снижена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3410" y="12392"/>
              <a:ext cx="988" cy="33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3268" y="12951"/>
              <a:ext cx="1131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b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саркопении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6233" y="12950"/>
              <a:ext cx="1130" cy="32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Саркопения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6375" y="12393"/>
              <a:ext cx="989" cy="33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Снижена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7503" y="12393"/>
              <a:ext cx="989" cy="33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7504" y="12951"/>
              <a:ext cx="1131" cy="5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b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14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саркопении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>
              <a:off x="5880" y="10023"/>
              <a:ext cx="2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>
              <a:off x="6802" y="10582"/>
              <a:ext cx="559" cy="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 flipH="1">
              <a:off x="4538" y="10582"/>
              <a:ext cx="424" cy="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 flipH="1">
              <a:off x="4399" y="11332"/>
              <a:ext cx="139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 flipH="1">
              <a:off x="3904" y="11886"/>
              <a:ext cx="495" cy="5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>
              <a:off x="4399" y="11886"/>
              <a:ext cx="635" cy="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 flipH="1">
              <a:off x="3834" y="12724"/>
              <a:ext cx="7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 flipV="1">
              <a:off x="5034" y="11836"/>
              <a:ext cx="1481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>
              <a:off x="7361" y="11335"/>
              <a:ext cx="73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 flipH="1">
              <a:off x="6870" y="12114"/>
              <a:ext cx="564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>
              <a:off x="7434" y="12114"/>
              <a:ext cx="564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 flipH="1">
              <a:off x="6798" y="12724"/>
              <a:ext cx="72" cy="2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7998" y="12724"/>
              <a:ext cx="72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8159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Скрининг саркопении</a:t>
            </a:r>
          </a:p>
        </p:txBody>
      </p:sp>
      <p:pic>
        <p:nvPicPr>
          <p:cNvPr id="7" name="Содержимое 6" descr="SARC-F-Screen-for-Sarcopen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49" y="1357299"/>
            <a:ext cx="7572428" cy="4714907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51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Движение как лекарство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важность физической активности, физических упражнений и кардиореспираторной тренировки в профилактике и лечении хронических заболеваний, таких как сердечно-сосудистая патология, ожирение, сахарный диабет 2 типа, снижение когнитивных способностей и многие виды рака, при одновременном укреплении иммунной системы, продолжительности жизни, долголетия и жизнеспособности;</a:t>
            </a:r>
          </a:p>
          <a:p>
            <a:r>
              <a:rPr lang="ru-RU" dirty="0"/>
              <a:t>термины "физические упражнения" и "физическая активность" обычно используются взаимозаменяемо, физические упражнения правильнее рассматривать как преднамеренная физическая активность, такая как аэробные тренировки, силовые тренировки или высокоинтенсивные  интервальные тренировки;</a:t>
            </a:r>
          </a:p>
          <a:p>
            <a:r>
              <a:rPr lang="ru-RU" dirty="0"/>
              <a:t>физическая активность включает в себя не столько физические упражнения, сколько обычную профессиональную и/или домашнюю деятельность.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577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мышечная сила менее 16 кг для женщин и менее 27 кг для мужчин (по данным кистевой динамометрии) или уровень физической работоспособности 8 или менее пунктов по данным теста </a:t>
            </a:r>
            <a:r>
              <a:rPr lang="en-US" dirty="0">
                <a:solidFill>
                  <a:srgbClr val="00B050"/>
                </a:solidFill>
              </a:rPr>
              <a:t>Short Physical Performance Battery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  <a:p>
            <a:r>
              <a:rPr lang="ru-RU" dirty="0"/>
              <a:t>мышечная масса/рост2 – менее 5,5 кг/м2 для женщин и менее 7,26 кг/м2 для мужчин (по данным </a:t>
            </a:r>
            <a:r>
              <a:rPr lang="ru-RU" dirty="0" err="1"/>
              <a:t>двухфотонной</a:t>
            </a:r>
            <a:r>
              <a:rPr lang="ru-RU" dirty="0"/>
              <a:t> рентгеновской </a:t>
            </a:r>
            <a:r>
              <a:rPr lang="ru-RU" dirty="0" err="1"/>
              <a:t>абсорбциометрии</a:t>
            </a:r>
            <a:r>
              <a:rPr lang="ru-RU" dirty="0"/>
              <a:t>);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88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64291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Просто, но достоверно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окружность руки – 3,14 * толщину кожно-мышечной складки трицепса.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endParaRPr lang="ru-RU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r>
              <a:rPr lang="ru-RU" sz="3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Низкая мышечная масса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endParaRPr lang="ru-RU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&lt;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21,1 см для мужчин</a:t>
            </a:r>
            <a:endParaRPr lang="en-US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&lt;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19,2 см для женщин.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r>
              <a:rPr lang="ru-RU" sz="3600" i="1" dirty="0"/>
              <a:t>                                          </a:t>
            </a:r>
            <a:r>
              <a:rPr lang="en-US" sz="3600" i="1" dirty="0"/>
              <a:t>F, </a:t>
            </a:r>
            <a:r>
              <a:rPr lang="en-US" sz="3600" i="1" dirty="0" err="1"/>
              <a:t>Landi</a:t>
            </a:r>
            <a:r>
              <a:rPr lang="en-US" sz="3600" i="1" dirty="0"/>
              <a:t> et al.</a:t>
            </a:r>
            <a:r>
              <a:rPr lang="ru-RU" sz="3600" i="1" dirty="0"/>
              <a:t>, 2013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96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Лабораторная 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проводится посредством рутинных методов;</a:t>
            </a:r>
          </a:p>
          <a:p>
            <a:r>
              <a:rPr lang="ru-RU" dirty="0"/>
              <a:t>не выявлены биохимические маркеры, которые могут быть использованы в рутинной практике;</a:t>
            </a:r>
          </a:p>
          <a:p>
            <a:r>
              <a:rPr lang="ru-RU" dirty="0"/>
              <a:t>рассматривается возможность измерения уровня пептида коллагена </a:t>
            </a:r>
            <a:r>
              <a:rPr lang="en-US" dirty="0"/>
              <a:t>IV </a:t>
            </a:r>
            <a:r>
              <a:rPr lang="ru-RU" dirty="0"/>
              <a:t>типа </a:t>
            </a:r>
            <a:r>
              <a:rPr lang="en-US" dirty="0"/>
              <a:t>P6NP</a:t>
            </a:r>
            <a:r>
              <a:rPr lang="ru-RU" dirty="0"/>
              <a:t>;</a:t>
            </a:r>
          </a:p>
          <a:p>
            <a:r>
              <a:rPr lang="ru-RU" dirty="0"/>
              <a:t>саркопения ассоциирована с гипохромной анемией (низкий уровень гемоглобина), но это не патогномонично.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361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Алгоритм диагностики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1). Скрининг </a:t>
            </a:r>
            <a:r>
              <a:rPr lang="en-US" dirty="0"/>
              <a:t>SARC-F</a:t>
            </a:r>
          </a:p>
          <a:p>
            <a:pPr>
              <a:buNone/>
            </a:pPr>
            <a:r>
              <a:rPr lang="en-US" dirty="0"/>
              <a:t>2)</a:t>
            </a:r>
            <a:r>
              <a:rPr lang="ru-RU" dirty="0"/>
              <a:t>. Определение мышечной силы (динамометрия)</a:t>
            </a:r>
          </a:p>
          <a:p>
            <a:pPr>
              <a:buNone/>
            </a:pPr>
            <a:r>
              <a:rPr lang="ru-RU" dirty="0"/>
              <a:t>3). Определение мышечной массы – после выполнения этих ступеней выполняется заключение о наличии саркопении</a:t>
            </a:r>
          </a:p>
          <a:p>
            <a:pPr>
              <a:buNone/>
            </a:pPr>
            <a:r>
              <a:rPr lang="ru-RU" dirty="0"/>
              <a:t>4). Тесты на физическую работоспособность – проводится в заключении диагностики для оценки тяжести саркопении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064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Синдромальная дифференциальная 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возрастная анорексия;</a:t>
            </a:r>
          </a:p>
          <a:p>
            <a:r>
              <a:rPr lang="ru-RU" dirty="0"/>
              <a:t>кахексия (вторичный миопатический синдром на фоне соматической, неврологической или онкологической патологии);</a:t>
            </a:r>
          </a:p>
          <a:p>
            <a:r>
              <a:rPr lang="ru-RU" dirty="0"/>
              <a:t>дегидратация (включая дегидратацию как гериатрический синдром).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786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Клинические параметры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дифференциальной диагностики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Диагностический 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Анорексия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Саркопения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Кахексия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Дегидратация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потеря</a:t>
                      </a:r>
                      <a:r>
                        <a:rPr lang="ru-RU" baseline="0" dirty="0"/>
                        <a:t> веса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умеренная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легкая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выраженная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 легкой до умеренной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мышечная масса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умеренное 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резкое 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динамики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жировая масса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может увеличиваться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резкое 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динамики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базальный метаболизм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увеличение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динамики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физическая активность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аппетит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значительное 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динамики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динамики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190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Лабораторные параметры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дифференциальной диагностики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Диагностический 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Анорексия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Саркопения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Кахексия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Дегидратация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протеолиз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увеличение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значительное увеличение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динамики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инсулинорезистентность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триглицериды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динамики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увеличение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сывороточный </a:t>
                      </a:r>
                      <a:r>
                        <a:rPr lang="ru-RU" dirty="0" err="1"/>
                        <a:t>креатинин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разные</a:t>
                      </a:r>
                      <a:r>
                        <a:rPr lang="ru-RU" baseline="0" dirty="0"/>
                        <a:t> параметры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возможно увеличение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азот мочевины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разные</a:t>
                      </a:r>
                      <a:r>
                        <a:rPr lang="ru-RU" baseline="0" dirty="0"/>
                        <a:t> параметры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увеличен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цитокины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изменены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небольшое увеличение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значительное увеличение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динамики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925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ТАРГЕНТНАЯ ТЕРАПИЯ И РЕАБИЛИТАЦИЯ</a:t>
            </a:r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458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</a:rPr>
              <a:t>SarQol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>
                <a:solidFill>
                  <a:srgbClr val="00B050"/>
                </a:solidFill>
              </a:rPr>
              <a:t> (Sarcopenia and Quality of life)</a:t>
            </a:r>
            <a:r>
              <a:rPr lang="ru-RU" sz="3000" b="1" dirty="0">
                <a:solidFill>
                  <a:srgbClr val="00B050"/>
                </a:solidFill>
              </a:rPr>
              <a:t>: </a:t>
            </a:r>
            <a:br>
              <a:rPr lang="ru-RU" sz="3000" b="1" dirty="0">
                <a:solidFill>
                  <a:srgbClr val="00B050"/>
                </a:solidFill>
              </a:rPr>
            </a:br>
            <a:r>
              <a:rPr lang="ru-RU" sz="3000" b="1" dirty="0">
                <a:solidFill>
                  <a:srgbClr val="00B050"/>
                </a:solidFill>
              </a:rPr>
              <a:t>построение таргетных программ реабилитации 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опросник, который позволяет выявить как саркопения влияет на качество жизни;</a:t>
            </a:r>
          </a:p>
          <a:p>
            <a:r>
              <a:rPr lang="ru-RU" dirty="0"/>
              <a:t>позволяет выявить какие аспекты качества жизни страдают и разработать таргетную программу реабилитации;</a:t>
            </a:r>
          </a:p>
          <a:p>
            <a:r>
              <a:rPr lang="ru-RU" dirty="0"/>
              <a:t> заполняется около 10 минут;</a:t>
            </a:r>
          </a:p>
          <a:p>
            <a:r>
              <a:rPr lang="ru-RU" dirty="0"/>
              <a:t>22 вопроса, 55 оценочных позиций, 100 баллов;</a:t>
            </a:r>
          </a:p>
          <a:p>
            <a:r>
              <a:rPr lang="ru-RU" dirty="0"/>
              <a:t>для амбулаторных пациентов после 65 лет.</a:t>
            </a:r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199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SarQol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 (Sarcopenia and Quality of life)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Ощущаете ли Вы снижение силы мышц?</a:t>
            </a:r>
          </a:p>
          <a:p>
            <a:pPr marL="514350" indent="-514350">
              <a:buAutoNum type="arabicPeriod"/>
            </a:pPr>
            <a:r>
              <a:rPr lang="ru-RU" dirty="0"/>
              <a:t>Есть у Вас ли боль в мышцах?</a:t>
            </a:r>
          </a:p>
          <a:p>
            <a:pPr marL="514350" indent="-514350">
              <a:buAutoNum type="arabicPeriod"/>
            </a:pPr>
            <a:r>
              <a:rPr lang="ru-RU" dirty="0"/>
              <a:t>Ощущаете ли Вы дискомфорт при небольших физических нагрузках?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Ощущаете ли Вы дискомфорт при умеренных физических нагрузках?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Ощущаете ли Вы дискомфорт при интенсивных физических нагрузках?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9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Экзеркины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факторы, опосредующие пользу физических упражнений, давно признаны;</a:t>
            </a:r>
          </a:p>
          <a:p>
            <a:r>
              <a:rPr lang="ru-RU" dirty="0"/>
              <a:t>молочная кислота, ее секреция в скелетных мышцах была выявлена более 100 лет назад;</a:t>
            </a:r>
          </a:p>
          <a:p>
            <a:r>
              <a:rPr lang="ru-RU" dirty="0"/>
              <a:t>в 1961 году Гольдштейн предположил о существовании неинсулинового гуморального фактора, который регулирует влияние физических упражнений на утилизацию глюкозы скелетными мышцами и печенью;</a:t>
            </a:r>
          </a:p>
          <a:p>
            <a:r>
              <a:rPr lang="ru-RU" dirty="0"/>
              <a:t>в настоящее время теория экзеркинов активно разрабатывается.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266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SarQol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 (Sarcopenia and Quality of life)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6. Ощущаете ли Вы свой возраст?</a:t>
            </a:r>
          </a:p>
          <a:p>
            <a:pPr>
              <a:buNone/>
            </a:pPr>
            <a:r>
              <a:rPr lang="ru-RU" dirty="0"/>
              <a:t>7. Если «да», то что именно заставляет Вас обращать на это внимание?</a:t>
            </a:r>
          </a:p>
          <a:p>
            <a:pPr>
              <a:buNone/>
            </a:pPr>
            <a:r>
              <a:rPr lang="ru-RU" dirty="0"/>
              <a:t>8. У Вас есть ощущение физической слабости?</a:t>
            </a:r>
          </a:p>
          <a:p>
            <a:pPr>
              <a:buNone/>
            </a:pPr>
            <a:r>
              <a:rPr lang="ru-RU" dirty="0"/>
              <a:t>9. Есть ли у Вас ощущение ограниченности в физической активности?</a:t>
            </a:r>
          </a:p>
          <a:p>
            <a:pPr>
              <a:buNone/>
            </a:pPr>
            <a:r>
              <a:rPr lang="ru-RU" dirty="0"/>
              <a:t>10. Есть ли у Вас ощущение усталости при ходьбе? </a:t>
            </a:r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526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SarQol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 (Sarcopenia and Quality of life)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11. Ощущаете ли Вы проблемы с балансом?</a:t>
            </a:r>
          </a:p>
          <a:p>
            <a:pPr>
              <a:buNone/>
            </a:pPr>
            <a:r>
              <a:rPr lang="ru-RU" dirty="0"/>
              <a:t>12. Часто ли Вы падаете?</a:t>
            </a:r>
          </a:p>
          <a:p>
            <a:pPr>
              <a:buNone/>
            </a:pPr>
            <a:r>
              <a:rPr lang="ru-RU" dirty="0"/>
              <a:t>13. Как Вы считаете, изменилась ли Ваша внешность?</a:t>
            </a:r>
          </a:p>
          <a:p>
            <a:pPr>
              <a:buNone/>
            </a:pPr>
            <a:r>
              <a:rPr lang="ru-RU" dirty="0"/>
              <a:t>14. Если «да», то почему?</a:t>
            </a:r>
          </a:p>
          <a:p>
            <a:pPr>
              <a:buNone/>
            </a:pPr>
            <a:r>
              <a:rPr lang="ru-RU" dirty="0"/>
              <a:t>15. Если «да», то в какой степени?</a:t>
            </a:r>
          </a:p>
          <a:p>
            <a:pPr>
              <a:buNone/>
            </a:pPr>
            <a:r>
              <a:rPr lang="ru-RU" dirty="0"/>
              <a:t>16. Если у Вас ощущение слабости, уязвимости?</a:t>
            </a:r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396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SarQol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 (Sarcopenia and Quality of life)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17. Есть ли у Вас в настоящий момент трудности в повседневной жизни?</a:t>
            </a:r>
          </a:p>
          <a:p>
            <a:pPr>
              <a:buNone/>
            </a:pPr>
            <a:r>
              <a:rPr lang="ru-RU" dirty="0"/>
              <a:t>18. Ограничивает ли мышечная слабость Ваши передвижения?</a:t>
            </a:r>
          </a:p>
          <a:p>
            <a:pPr>
              <a:buNone/>
            </a:pPr>
            <a:r>
              <a:rPr lang="ru-RU" dirty="0"/>
              <a:t>19. Если «да», то что именно мешает?</a:t>
            </a:r>
          </a:p>
          <a:p>
            <a:pPr>
              <a:buNone/>
            </a:pPr>
            <a:r>
              <a:rPr lang="ru-RU" dirty="0"/>
              <a:t>20. Ограничивает ли мышечная слабость сексуальную жизнь?</a:t>
            </a:r>
          </a:p>
          <a:p>
            <a:pPr>
              <a:buNone/>
            </a:pPr>
            <a:r>
              <a:rPr lang="ru-RU" dirty="0"/>
              <a:t>21. Как изменился уровень Вашей физической активности?</a:t>
            </a:r>
          </a:p>
          <a:p>
            <a:pPr>
              <a:buNone/>
            </a:pPr>
            <a:r>
              <a:rPr lang="ru-RU" dirty="0"/>
              <a:t>22. Как изменился уровень Вашей бытовой активности?</a:t>
            </a:r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02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http://sarqol.org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28737"/>
            <a:ext cx="8229600" cy="4627399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238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Физическая активность: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Рекомендации ВОЗ, 2020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аэробные нагрузки средней интенсивности 300 минут в неделю </a:t>
            </a:r>
            <a:r>
              <a:rPr lang="ru-RU" b="1" dirty="0">
                <a:solidFill>
                  <a:srgbClr val="00B050"/>
                </a:solidFill>
              </a:rPr>
              <a:t>или</a:t>
            </a:r>
          </a:p>
          <a:p>
            <a:r>
              <a:rPr lang="ru-RU" dirty="0"/>
              <a:t>аэробные нагрузки высокой интенсивности 75 минут в неделю,</a:t>
            </a:r>
          </a:p>
          <a:p>
            <a:r>
              <a:rPr lang="ru-RU" dirty="0"/>
              <a:t>не менее 10 минут в день,</a:t>
            </a:r>
          </a:p>
          <a:p>
            <a:r>
              <a:rPr lang="ru-RU" dirty="0"/>
              <a:t>упражнения для укрепления основных мышечных групп не менее 2 дней в неделю,</a:t>
            </a:r>
          </a:p>
          <a:p>
            <a:r>
              <a:rPr lang="ru-RU" dirty="0"/>
              <a:t>упражнения на баланс (</a:t>
            </a:r>
            <a:r>
              <a:rPr lang="ru-RU" dirty="0" err="1"/>
              <a:t>чай-ши</a:t>
            </a:r>
            <a:r>
              <a:rPr lang="ru-RU" dirty="0"/>
              <a:t>) или </a:t>
            </a:r>
          </a:p>
          <a:p>
            <a:r>
              <a:rPr lang="ru-RU" b="1" dirty="0">
                <a:solidFill>
                  <a:srgbClr val="00B050"/>
                </a:solidFill>
              </a:rPr>
              <a:t>любые доступные упражнения по состоянию здоровья!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453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eep-fi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348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332656"/>
            <a:ext cx="8064896" cy="10081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 Оптимизация питания </a:t>
            </a:r>
            <a:b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синдромом мальнутриции»</a:t>
            </a:r>
            <a:b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мобильного телефона)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1631813"/>
            <a:ext cx="2953393" cy="48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628801"/>
            <a:ext cx="3129173" cy="50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08986"/>
            <a:ext cx="263755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06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852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17" y="4729757"/>
            <a:ext cx="287178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919536" y="1124744"/>
          <a:ext cx="78488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MNA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массы тела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пожилой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возраст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079776" y="3429000"/>
          <a:ext cx="6480720" cy="148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78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MNA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утрата аппетита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61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жидкости (менее 5 стаканов)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23420" y="332657"/>
            <a:ext cx="5594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3600" dirty="0"/>
          </a:p>
        </p:txBody>
      </p:sp>
      <p:pic>
        <p:nvPicPr>
          <p:cNvPr id="8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635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Добавки к питанию при саркопении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протеиновые (от 7,0 до 45,0 грамм/сутки);</a:t>
            </a:r>
          </a:p>
          <a:p>
            <a:r>
              <a:rPr lang="ru-RU" dirty="0" err="1"/>
              <a:t>эссенциальные</a:t>
            </a:r>
            <a:r>
              <a:rPr lang="ru-RU" dirty="0"/>
              <a:t> аминокислоты (6,0 – 12,0 грамм/сутки);</a:t>
            </a:r>
          </a:p>
          <a:p>
            <a:r>
              <a:rPr lang="ru-RU" dirty="0" err="1"/>
              <a:t>β-гидрокси-β-метилбутират </a:t>
            </a:r>
            <a:r>
              <a:rPr lang="ru-RU" dirty="0"/>
              <a:t>(3,0 грамма/сутки);</a:t>
            </a:r>
          </a:p>
          <a:p>
            <a:r>
              <a:rPr lang="ru-RU" dirty="0"/>
              <a:t>креатин (5 грамм/день);</a:t>
            </a:r>
          </a:p>
          <a:p>
            <a:r>
              <a:rPr lang="ru-RU" dirty="0"/>
              <a:t>витамин </a:t>
            </a:r>
            <a:r>
              <a:rPr lang="en-US" dirty="0"/>
              <a:t>D</a:t>
            </a:r>
            <a:r>
              <a:rPr lang="ru-RU" dirty="0"/>
              <a:t> (400 </a:t>
            </a:r>
            <a:r>
              <a:rPr lang="en-US" dirty="0"/>
              <a:t>IU</a:t>
            </a:r>
            <a:r>
              <a:rPr lang="ru-RU" dirty="0"/>
              <a:t>/день);</a:t>
            </a:r>
          </a:p>
          <a:p>
            <a:r>
              <a:rPr lang="ru-RU" dirty="0"/>
              <a:t>другие (зеленый чай, </a:t>
            </a:r>
            <a:r>
              <a:rPr lang="ru-RU" dirty="0" err="1"/>
              <a:t>изофлавоноиды</a:t>
            </a:r>
            <a:r>
              <a:rPr lang="ru-RU" dirty="0"/>
              <a:t> сои, катехины – компоненты чая, поливитаминные комплексы и пр.). </a:t>
            </a:r>
          </a:p>
          <a:p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265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Нутритивная поддержка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при саркопении: новое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протеины и эссенциальные аминокислоты;</a:t>
            </a:r>
          </a:p>
          <a:p>
            <a:r>
              <a:rPr lang="ru-RU" dirty="0" err="1"/>
              <a:t>бета-гидрокси</a:t>
            </a:r>
            <a:r>
              <a:rPr lang="ru-RU" dirty="0"/>
              <a:t> бета-метилбутират;</a:t>
            </a:r>
          </a:p>
          <a:p>
            <a:r>
              <a:rPr lang="ru-RU" dirty="0"/>
              <a:t>орнитин альфа-кетоглютарат;</a:t>
            </a:r>
          </a:p>
          <a:p>
            <a:r>
              <a:rPr lang="ru-RU" dirty="0"/>
              <a:t>витамин </a:t>
            </a:r>
            <a:r>
              <a:rPr lang="en-US" dirty="0"/>
              <a:t>D</a:t>
            </a:r>
            <a:r>
              <a:rPr lang="ru-RU" dirty="0"/>
              <a:t>;</a:t>
            </a:r>
          </a:p>
          <a:p>
            <a:r>
              <a:rPr lang="ru-RU" dirty="0"/>
              <a:t>креатин моногидрат;</a:t>
            </a:r>
          </a:p>
          <a:p>
            <a:r>
              <a:rPr lang="ru-RU" dirty="0"/>
              <a:t>антиоксиданты и полиненасыщенные жирные кислоты;</a:t>
            </a:r>
          </a:p>
          <a:p>
            <a:r>
              <a:rPr lang="ru-RU" dirty="0" err="1"/>
              <a:t>урзоловая</a:t>
            </a:r>
            <a:r>
              <a:rPr lang="ru-RU" dirty="0"/>
              <a:t> кислота;</a:t>
            </a:r>
          </a:p>
          <a:p>
            <a:r>
              <a:rPr lang="ru-RU" dirty="0"/>
              <a:t>нитраты;</a:t>
            </a:r>
          </a:p>
          <a:p>
            <a:r>
              <a:rPr lang="ru-RU" dirty="0" err="1"/>
              <a:t>пребиотики</a:t>
            </a:r>
            <a:r>
              <a:rPr lang="ru-RU" dirty="0"/>
              <a:t>, </a:t>
            </a:r>
            <a:r>
              <a:rPr lang="ru-RU" dirty="0" err="1"/>
              <a:t>пробиотики</a:t>
            </a:r>
            <a:r>
              <a:rPr lang="ru-RU" dirty="0"/>
              <a:t>, </a:t>
            </a:r>
            <a:r>
              <a:rPr lang="ru-RU" dirty="0" err="1"/>
              <a:t>симбиотики</a:t>
            </a:r>
            <a:r>
              <a:rPr lang="ru-RU" dirty="0"/>
              <a:t>, </a:t>
            </a:r>
            <a:r>
              <a:rPr lang="ru-RU" dirty="0" err="1"/>
              <a:t>метабиотики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75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Эффекты экзеркинов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690688"/>
            <a:ext cx="10525125" cy="4824412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84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Протеины и эссенциальные аминокислоты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стимулируют продукцию мышцами собственных белков и ингибируют их деградацию;</a:t>
            </a:r>
          </a:p>
          <a:p>
            <a:r>
              <a:rPr lang="ru-RU" dirty="0"/>
              <a:t>положительная связь между применением протеинов и эссенциальных аминокислот с силой и объемом мышц;</a:t>
            </a:r>
          </a:p>
          <a:p>
            <a:r>
              <a:rPr lang="ru-RU" dirty="0"/>
              <a:t>причина дефицита: возрастная анорексия, нарушения глотания и экономические проблемы (не могут на пенсию купить доброкачественную пищу);    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736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Протеины и эссенциальные аминокислоты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после 65 лет – для поддержания нормального метаболизма мышц необходимо применение 1 – 1,2 г/кг массы тела (исследования </a:t>
            </a:r>
            <a:r>
              <a:rPr lang="en-US" dirty="0"/>
              <a:t>PROT-AGE </a:t>
            </a:r>
            <a:r>
              <a:rPr lang="ru-RU" dirty="0"/>
              <a:t>и </a:t>
            </a:r>
            <a:r>
              <a:rPr lang="en-US" dirty="0"/>
              <a:t>ESPEN)</a:t>
            </a:r>
            <a:r>
              <a:rPr lang="ru-RU" dirty="0"/>
              <a:t>;</a:t>
            </a:r>
          </a:p>
          <a:p>
            <a:r>
              <a:rPr lang="ru-RU" dirty="0"/>
              <a:t>при выраженной патологии почек без диализной терапии – 0,8 г/кг массы тела;</a:t>
            </a:r>
          </a:p>
          <a:p>
            <a:r>
              <a:rPr lang="ru-RU" dirty="0"/>
              <a:t>в связи с неудовлетворительным стоматологическим здоровьем –дефицит потребления мяса, а растительные источники белка менее эффективны в связи с более низким содержанием лейцина (один из основных миостимуляторов);     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89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263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Протеины и эссенциальные аминокислоты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биологический смысл нутритивной поддержки белками – они метаболизируются до короткоцепочечных жирных кислот (пропионат, бутират, ацетат), которые стимулируют мышечный анаболизм и обладают противовоспалительным эффектом;</a:t>
            </a:r>
          </a:p>
          <a:p>
            <a:r>
              <a:rPr lang="ru-RU" dirty="0"/>
              <a:t>биологический смысл нутритивной поддержки эссенциальными аминокислотами (лейцин) – активация рапамицина (</a:t>
            </a:r>
            <a:r>
              <a:rPr lang="en-US" dirty="0"/>
              <a:t>mTOR) </a:t>
            </a:r>
            <a:r>
              <a:rPr lang="ru-RU" dirty="0"/>
              <a:t>и ингибирование протеосомного окисления;</a:t>
            </a:r>
          </a:p>
          <a:p>
            <a:r>
              <a:rPr lang="ru-RU" dirty="0"/>
              <a:t>дозировка лейцина – 3 грамма, аминокислот – 10 – 15 грамм/сутки.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873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Лейцин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незаменимая аминокислота (поступает из продуктов природного происхождения, не синтезируется в организме);</a:t>
            </a:r>
          </a:p>
          <a:p>
            <a:r>
              <a:rPr lang="ru-RU" dirty="0"/>
              <a:t>источники лейцина: лесные орехи, бобы, соевая мука, коричневый рис, яичный белок, мясо (филе говядины, лосось, куриные грудки), цельная пшеница;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621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Лейцин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снижает уровень глюкозы;</a:t>
            </a:r>
          </a:p>
          <a:p>
            <a:r>
              <a:rPr lang="ru-RU" dirty="0"/>
              <a:t>обеспечивает азотистый баланс, необходимый для процесса обмена белков и углеводов;</a:t>
            </a:r>
          </a:p>
          <a:p>
            <a:r>
              <a:rPr lang="ru-RU" dirty="0"/>
              <a:t>предотвращает появление астении, связанное с </a:t>
            </a:r>
            <a:r>
              <a:rPr lang="ru-RU" dirty="0" err="1"/>
              <a:t>гиперпродукцией</a:t>
            </a:r>
            <a:r>
              <a:rPr lang="ru-RU" dirty="0"/>
              <a:t> </a:t>
            </a:r>
            <a:r>
              <a:rPr lang="ru-RU" dirty="0" err="1"/>
              <a:t>серотонина</a:t>
            </a:r>
            <a:r>
              <a:rPr lang="ru-RU" dirty="0"/>
              <a:t>;</a:t>
            </a:r>
          </a:p>
          <a:p>
            <a:r>
              <a:rPr lang="ru-RU" dirty="0" err="1"/>
              <a:t>иммуномодулятор</a:t>
            </a:r>
            <a:r>
              <a:rPr lang="ru-RU" dirty="0"/>
              <a:t>;</a:t>
            </a:r>
          </a:p>
          <a:p>
            <a:r>
              <a:rPr lang="ru-RU" dirty="0"/>
              <a:t>участвует в заживлении ран;</a:t>
            </a:r>
          </a:p>
          <a:p>
            <a:r>
              <a:rPr lang="ru-RU" dirty="0"/>
              <a:t>анаболические эффекты в отношении мышц.</a:t>
            </a:r>
          </a:p>
          <a:p>
            <a:endParaRPr lang="ru-RU" dirty="0"/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544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Бета-гидрокси бета-</a:t>
            </a:r>
            <a:r>
              <a:rPr lang="ru-RU" b="1" dirty="0" err="1">
                <a:solidFill>
                  <a:srgbClr val="00B050"/>
                </a:solidFill>
              </a:rPr>
              <a:t>метилбутират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как метаболит лейцина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2919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активация мышечного метаболизма по пути </a:t>
            </a:r>
            <a:r>
              <a:rPr lang="en-US" dirty="0"/>
              <a:t>mTOR</a:t>
            </a:r>
            <a:r>
              <a:rPr lang="ru-RU" dirty="0"/>
              <a:t>;</a:t>
            </a:r>
          </a:p>
          <a:p>
            <a:r>
              <a:rPr lang="ru-RU" dirty="0"/>
              <a:t>стимуляция гормона роста и </a:t>
            </a:r>
            <a:r>
              <a:rPr lang="en-US" dirty="0"/>
              <a:t>IGF-1</a:t>
            </a:r>
            <a:r>
              <a:rPr lang="ru-RU" dirty="0"/>
              <a:t>;</a:t>
            </a:r>
          </a:p>
          <a:p>
            <a:r>
              <a:rPr lang="ru-RU" dirty="0"/>
              <a:t>снижает продукцию </a:t>
            </a:r>
            <a:r>
              <a:rPr lang="ru-RU" dirty="0" err="1"/>
              <a:t>убихинона</a:t>
            </a:r>
            <a:r>
              <a:rPr lang="ru-RU" dirty="0"/>
              <a:t> и </a:t>
            </a:r>
            <a:r>
              <a:rPr lang="ru-RU" dirty="0" err="1"/>
              <a:t>протеосомальных</a:t>
            </a:r>
            <a:r>
              <a:rPr lang="ru-RU" dirty="0"/>
              <a:t> ферментов;</a:t>
            </a:r>
          </a:p>
          <a:p>
            <a:r>
              <a:rPr lang="ru-RU" dirty="0"/>
              <a:t>участвует в регуляции деятельности </a:t>
            </a:r>
            <a:r>
              <a:rPr lang="ru-RU" dirty="0" err="1"/>
              <a:t>каспаз</a:t>
            </a:r>
            <a:r>
              <a:rPr lang="ru-RU" dirty="0"/>
              <a:t>, оксидативного статуса и биогенеза митохондрий;</a:t>
            </a:r>
          </a:p>
          <a:p>
            <a:r>
              <a:rPr lang="ru-RU" dirty="0"/>
              <a:t>повышает уровень физической работоспособности, ингибирует потерю мышечной массы при длительной иммобилизации;</a:t>
            </a:r>
          </a:p>
          <a:p>
            <a:r>
              <a:rPr lang="ru-RU" dirty="0"/>
              <a:t>применяется в системе спортивного питания.   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600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Орнитин альфа-кетоглютарат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сочетание аминокислоты орнитина и альфа-кетоглутаратовой кислоты, необходимого участника цикла Кребса;</a:t>
            </a:r>
          </a:p>
          <a:p>
            <a:r>
              <a:rPr lang="ru-RU" dirty="0" err="1"/>
              <a:t>прекурсор</a:t>
            </a:r>
            <a:r>
              <a:rPr lang="ru-RU" dirty="0"/>
              <a:t> многих аминокислот – </a:t>
            </a:r>
            <a:r>
              <a:rPr lang="ru-RU" dirty="0" err="1"/>
              <a:t>глютамат</a:t>
            </a:r>
            <a:r>
              <a:rPr lang="ru-RU" dirty="0"/>
              <a:t>, глютамин, аргинин и </a:t>
            </a:r>
            <a:r>
              <a:rPr lang="ru-RU" dirty="0" err="1"/>
              <a:t>пролин</a:t>
            </a:r>
            <a:r>
              <a:rPr lang="ru-RU" dirty="0"/>
              <a:t>);</a:t>
            </a:r>
          </a:p>
          <a:p>
            <a:r>
              <a:rPr lang="ru-RU" dirty="0"/>
              <a:t>способствует продукции нитрата азота, который улучшает кровоснабжение мышц;</a:t>
            </a:r>
          </a:p>
          <a:p>
            <a:r>
              <a:rPr lang="ru-RU" dirty="0" err="1"/>
              <a:t>потенциирует</a:t>
            </a:r>
            <a:r>
              <a:rPr lang="ru-RU" dirty="0"/>
              <a:t> эффекты инсулина и гормона роста;</a:t>
            </a:r>
          </a:p>
          <a:p>
            <a:r>
              <a:rPr lang="ru-RU" dirty="0"/>
              <a:t>в эксперименте – выявлены </a:t>
            </a:r>
            <a:r>
              <a:rPr lang="ru-RU" dirty="0" err="1"/>
              <a:t>миопротекторные</a:t>
            </a:r>
            <a:r>
              <a:rPr lang="ru-RU" dirty="0"/>
              <a:t> эффекты при синдроме </a:t>
            </a:r>
            <a:r>
              <a:rPr lang="ru-RU" dirty="0" err="1"/>
              <a:t>мальнутриции</a:t>
            </a:r>
            <a:r>
              <a:rPr lang="ru-RU" dirty="0"/>
              <a:t>, раковом истощении, повреждении спинного мозга, после хирургических операций. 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4986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Витамин </a:t>
            </a:r>
            <a:r>
              <a:rPr lang="en-US" b="1" dirty="0">
                <a:solidFill>
                  <a:srgbClr val="00B050"/>
                </a:solidFill>
              </a:rPr>
              <a:t>D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699" y="1600199"/>
            <a:ext cx="10086975" cy="4714875"/>
          </a:xfrm>
        </p:spPr>
        <p:txBody>
          <a:bodyPr>
            <a:normAutofit/>
          </a:bodyPr>
          <a:lstStyle/>
          <a:p>
            <a:r>
              <a:rPr lang="ru-RU" dirty="0"/>
              <a:t>принимает участие в формировании саркопении;</a:t>
            </a:r>
          </a:p>
          <a:p>
            <a:r>
              <a:rPr lang="ru-RU" dirty="0"/>
              <a:t>с возрастом снижается экспрессия рецепторов к витамину </a:t>
            </a:r>
            <a:r>
              <a:rPr lang="en-US" dirty="0"/>
              <a:t>D </a:t>
            </a:r>
            <a:r>
              <a:rPr lang="ru-RU" dirty="0"/>
              <a:t>в мышцах;</a:t>
            </a:r>
          </a:p>
          <a:p>
            <a:r>
              <a:rPr lang="ru-RU" dirty="0"/>
              <a:t>основные причины дефицита: недостаточное нахождение в период с мая по сентябрь на свежем воздухе и дефицит инсоляции, возрастное снижение способности кожи к продукции активных форм витамина, снижение уровня почечной конверсии в активные формы, диета со сниженным уровнем витамина </a:t>
            </a:r>
            <a:r>
              <a:rPr lang="en-US" dirty="0"/>
              <a:t>D.</a:t>
            </a:r>
            <a:r>
              <a:rPr lang="ru-RU" dirty="0"/>
              <a:t> 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43644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34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Моногидрат креатина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поступает с пищей (красное мясо, лосось, тунец), синтезируется в печени и почках из аминокислот глицин, аргинин и метионин;</a:t>
            </a:r>
          </a:p>
          <a:p>
            <a:r>
              <a:rPr lang="ru-RU" dirty="0"/>
              <a:t>в мышцах образовывается активный метаболит фосфокреатин, который принимает участие в механизме мышечного сокращения;</a:t>
            </a:r>
          </a:p>
          <a:p>
            <a:r>
              <a:rPr lang="ru-RU" dirty="0"/>
              <a:t>вызывает повышение экспрессии миогенных регуляторных факторов (</a:t>
            </a:r>
            <a:r>
              <a:rPr lang="en-US" dirty="0" err="1"/>
              <a:t>Myo</a:t>
            </a:r>
            <a:r>
              <a:rPr lang="en-US" dirty="0"/>
              <a:t>-D, Myf-5 </a:t>
            </a:r>
            <a:r>
              <a:rPr lang="ru-RU" dirty="0"/>
              <a:t>и пр.), принимающих участие в пролиферации и дифференцировке сателлитных клеток;</a:t>
            </a:r>
          </a:p>
          <a:p>
            <a:r>
              <a:rPr lang="ru-RU" dirty="0"/>
              <a:t>эффективен в сочетании с упражнениями на сопротивление. 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015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00B050"/>
                </a:solidFill>
              </a:rPr>
              <a:t>Антиоксиданты и полиненасыщенные жирные кислоты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патогенетически обоснованы, так как саркопения расценивается как митохондриальная патология с повышенным оксидативным фоном;</a:t>
            </a:r>
          </a:p>
          <a:p>
            <a:r>
              <a:rPr lang="ru-RU" dirty="0"/>
              <a:t>селен, витамины А, Е и С, бета-каротин;</a:t>
            </a:r>
          </a:p>
          <a:p>
            <a:r>
              <a:rPr lang="ru-RU" dirty="0"/>
              <a:t>поступление – с продуктами питания или в составе нутрицевтических биорегуляторов клеточные хроноблокаторы.    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23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Экзеркины и </a:t>
            </a:r>
            <a:r>
              <a:rPr lang="ru-RU" b="1" dirty="0" err="1">
                <a:solidFill>
                  <a:srgbClr val="00B050"/>
                </a:solidFill>
              </a:rPr>
              <a:t>кардиометаболическое</a:t>
            </a:r>
            <a:r>
              <a:rPr lang="ru-RU" b="1" dirty="0">
                <a:solidFill>
                  <a:srgbClr val="00B050"/>
                </a:solidFill>
              </a:rPr>
              <a:t> здоровье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696575" cy="4948238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425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Урзоловая кислота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активация ключевых анаболических гормонов, ответственных за рост мышц;</a:t>
            </a:r>
          </a:p>
          <a:p>
            <a:r>
              <a:rPr lang="ru-RU" dirty="0"/>
              <a:t>активирует рецепторы IGF-1, </a:t>
            </a:r>
            <a:r>
              <a:rPr lang="ru-RU" dirty="0" err="1"/>
              <a:t>Akt</a:t>
            </a:r>
            <a:r>
              <a:rPr lang="ru-RU" dirty="0"/>
              <a:t> и S6K, что обеспечивает повышение синтеза белка и клеточную пролиферацию;</a:t>
            </a:r>
          </a:p>
          <a:p>
            <a:r>
              <a:rPr lang="ru-RU" dirty="0"/>
              <a:t>мощный источник биологически активных соединений с разносторонним влиянием на мышечный анаболизм;</a:t>
            </a:r>
          </a:p>
          <a:p>
            <a:r>
              <a:rPr lang="ru-RU" dirty="0"/>
              <a:t>источник - листья и плоды брусники, черника, клюква, облепиха, толокнянка, боярышник, рододендрон;</a:t>
            </a:r>
          </a:p>
          <a:p>
            <a:r>
              <a:rPr lang="ru-RU" dirty="0"/>
              <a:t>при сочетании с </a:t>
            </a:r>
            <a:r>
              <a:rPr lang="ru-RU" dirty="0" err="1"/>
              <a:t>олеаноловой</a:t>
            </a:r>
            <a:r>
              <a:rPr lang="ru-RU" dirty="0"/>
              <a:t> и </a:t>
            </a:r>
            <a:r>
              <a:rPr lang="ru-RU" dirty="0" err="1"/>
              <a:t>помоловой</a:t>
            </a:r>
            <a:r>
              <a:rPr lang="ru-RU" dirty="0"/>
              <a:t> кислотами обладает  </a:t>
            </a:r>
            <a:r>
              <a:rPr lang="ru-RU" dirty="0" err="1"/>
              <a:t>антимикробной</a:t>
            </a:r>
            <a:r>
              <a:rPr lang="ru-RU" dirty="0"/>
              <a:t>, противовоспалительной, </a:t>
            </a:r>
            <a:r>
              <a:rPr lang="ru-RU" dirty="0" err="1"/>
              <a:t>геропротекторной</a:t>
            </a:r>
            <a:r>
              <a:rPr lang="ru-RU" dirty="0"/>
              <a:t> (гипохолестеринемическая, </a:t>
            </a:r>
            <a:r>
              <a:rPr lang="ru-RU" dirty="0" err="1"/>
              <a:t>кардиостимулирующая</a:t>
            </a:r>
            <a:r>
              <a:rPr lang="ru-RU" dirty="0"/>
              <a:t> и </a:t>
            </a:r>
            <a:r>
              <a:rPr lang="ru-RU" dirty="0" err="1"/>
              <a:t>противоатеросклеротическая</a:t>
            </a:r>
            <a:r>
              <a:rPr lang="ru-RU" dirty="0"/>
              <a:t>) активности.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339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Продукты, обогащенные нитратами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шпинат, свёкла, </a:t>
            </a:r>
            <a:r>
              <a:rPr lang="ru-RU" dirty="0" err="1"/>
              <a:t>руккола</a:t>
            </a:r>
            <a:r>
              <a:rPr lang="ru-RU" dirty="0"/>
              <a:t>, репа, листовой салат, сельдерей (стебли и корень), фенхель, лук-порей, петрушка, капуста, брокколи, морковь, цветная капуста, тыква, огурец, спаржа, томаты, перец, батат (сладкий картофель), лук, грибы;</a:t>
            </a:r>
          </a:p>
          <a:p>
            <a:r>
              <a:rPr lang="ru-RU" dirty="0"/>
              <a:t>стимулируют образование эндогенного неорганического нитрата (NO³-) с </a:t>
            </a:r>
            <a:r>
              <a:rPr lang="ru-RU" dirty="0" err="1"/>
              <a:t>вазоактивными</a:t>
            </a:r>
            <a:r>
              <a:rPr lang="ru-RU" dirty="0"/>
              <a:t> свойствами, улучшает перфузию мышц, гипотетически способны увеличивать доставку в мышцы </a:t>
            </a:r>
            <a:r>
              <a:rPr lang="ru-RU" dirty="0" err="1"/>
              <a:t>нутриентов</a:t>
            </a:r>
            <a:r>
              <a:rPr lang="ru-RU" dirty="0"/>
              <a:t>.  </a:t>
            </a:r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214" y="6176963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0795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ЭНЕРГОТОН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(источник янтарной кислоты)</a:t>
            </a:r>
          </a:p>
        </p:txBody>
      </p:sp>
      <p:pic>
        <p:nvPicPr>
          <p:cNvPr id="30722" name="Picture 2" descr="http://ifoch.bas-net.by/upload/energot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2285984" cy="3929065"/>
          </a:xfrm>
          <a:prstGeom prst="rect">
            <a:avLst/>
          </a:prstGeom>
          <a:noFill/>
        </p:spPr>
      </p:pic>
      <p:pic>
        <p:nvPicPr>
          <p:cNvPr id="7" name="Picture 6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6575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Янтарная кислота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принимает участие в тканевом дыхании;</a:t>
            </a:r>
          </a:p>
          <a:p>
            <a:r>
              <a:rPr lang="ru-RU" dirty="0"/>
              <a:t>обладает антиоксидантным эффектом;</a:t>
            </a:r>
          </a:p>
          <a:p>
            <a:r>
              <a:rPr lang="ru-RU" dirty="0"/>
              <a:t>обладает антигипоксическим действием, снижает уровень </a:t>
            </a:r>
            <a:r>
              <a:rPr lang="ru-RU" dirty="0" err="1"/>
              <a:t>метеочувствительности</a:t>
            </a:r>
            <a:r>
              <a:rPr lang="ru-RU" dirty="0"/>
              <a:t>;</a:t>
            </a:r>
          </a:p>
          <a:p>
            <a:r>
              <a:rPr lang="ru-RU" dirty="0"/>
              <a:t>имеет легкий стимулирующий эффект;</a:t>
            </a:r>
          </a:p>
          <a:p>
            <a:r>
              <a:rPr lang="ru-RU" dirty="0"/>
              <a:t>улучшает переносимость синдрома отмены алкоголя.</a:t>
            </a: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0691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Янтарная кислота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 продуктах питания</a:t>
            </a:r>
          </a:p>
        </p:txBody>
      </p:sp>
      <p:pic>
        <p:nvPicPr>
          <p:cNvPr id="4" name="Содержимое 3" descr="34-3-768x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28" y="1600201"/>
            <a:ext cx="6357982" cy="5043511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97732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Способ применения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одной капсуле в сутки после еды, не разжевывая, запивая водой, длительность приема один месяц, 3 – 4 курса в год;</a:t>
            </a:r>
          </a:p>
          <a:p>
            <a:r>
              <a:rPr lang="ru-RU" dirty="0"/>
              <a:t>состав одной капсулы: натрия </a:t>
            </a:r>
            <a:r>
              <a:rPr lang="ru-RU" dirty="0" err="1"/>
              <a:t>сукцинат</a:t>
            </a:r>
            <a:r>
              <a:rPr lang="ru-RU" dirty="0"/>
              <a:t> 6-водный - 0,48 г, капсула желатиновая твердая (содержит краситель E129 0,12 мг);</a:t>
            </a:r>
          </a:p>
          <a:p>
            <a:r>
              <a:rPr lang="ru-RU" dirty="0"/>
              <a:t>пищевая ценность одной капсулы: белки - отсутствуют, углеводы - отсутствуют, жиры - отсутствуют, органические кислоты-0,48 г.</a:t>
            </a:r>
          </a:p>
          <a:p>
            <a:r>
              <a:rPr lang="ru-RU" dirty="0"/>
              <a:t>энергетическая ценность 1 капсулы: 1,8 ккал.</a:t>
            </a:r>
          </a:p>
          <a:p>
            <a:endParaRPr lang="ru-RU" dirty="0"/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4510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СЕРА КАК ПЛАТИЧЕСКИЙ МАТЕРИАЛ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ДЛЯ ПРОДУКЦИИ НЕЙРОТРАНСМИТТЕРОВ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002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3600" b="1" dirty="0">
                <a:solidFill>
                  <a:srgbClr val="00B050"/>
                </a:solidFill>
              </a:rPr>
              <a:t>МСМ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(синонимы - </a:t>
            </a:r>
            <a:r>
              <a:rPr lang="ru-RU" b="1" dirty="0" err="1">
                <a:solidFill>
                  <a:srgbClr val="00B050"/>
                </a:solidFill>
              </a:rPr>
              <a:t>метилсульфонилметан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диметилсульфон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MSM, DMSO2)</a:t>
            </a: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как источник органической серы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9938" name="Picture 2" descr="http://ifoch.bas-net.by/upload/M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1785918" cy="2894443"/>
          </a:xfrm>
          <a:prstGeom prst="rect">
            <a:avLst/>
          </a:prstGeom>
          <a:noFill/>
        </p:spPr>
      </p:pic>
      <p:pic>
        <p:nvPicPr>
          <p:cNvPr id="7" name="Picture 6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422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Icy;&amp;ncy;&amp;fcy;&amp;ocy;&amp;gcy;&amp;rcy;&amp;acy;&amp;fcy;&amp;icy;&amp;kcy;&amp;acy; &amp;pcy;&amp;rcy;&amp;icy;&amp;mcy;&amp;iecy;&amp;ncy;&amp;iecy;&amp;ncy;&amp;icy;&amp;yacy; m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85729"/>
            <a:ext cx="8286808" cy="5929355"/>
          </a:xfrm>
          <a:prstGeom prst="rect">
            <a:avLst/>
          </a:prstGeom>
          <a:noFill/>
        </p:spPr>
      </p:pic>
      <p:pic>
        <p:nvPicPr>
          <p:cNvPr id="7" name="Picture 6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6311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183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КАРДИОТОН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(источник </a:t>
            </a:r>
            <a:r>
              <a:rPr lang="en-US" b="1" dirty="0">
                <a:solidFill>
                  <a:srgbClr val="00B050"/>
                </a:solidFill>
              </a:rPr>
              <a:t>L-</a:t>
            </a:r>
            <a:r>
              <a:rPr lang="ru-RU" b="1" dirty="0">
                <a:solidFill>
                  <a:srgbClr val="00B050"/>
                </a:solidFill>
              </a:rPr>
              <a:t>аргинина, янтарной кислоты и </a:t>
            </a:r>
            <a:r>
              <a:rPr lang="ru-RU" b="1" dirty="0" err="1">
                <a:solidFill>
                  <a:srgbClr val="00B050"/>
                </a:solidFill>
              </a:rPr>
              <a:t>селенометионина</a:t>
            </a:r>
            <a:r>
              <a:rPr lang="ru-RU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30722" name="Picture 2" descr="http://ifoch.bas-net.by/upload/cardio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2071670" cy="3500436"/>
          </a:xfrm>
          <a:prstGeom prst="rect">
            <a:avLst/>
          </a:prstGeom>
          <a:noFill/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84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Экзеркины и </a:t>
            </a:r>
            <a:r>
              <a:rPr lang="ru-RU" b="1" dirty="0" err="1">
                <a:solidFill>
                  <a:srgbClr val="00B050"/>
                </a:solidFill>
              </a:rPr>
              <a:t>кардиометаболическое</a:t>
            </a:r>
            <a:r>
              <a:rPr lang="ru-RU" b="1" dirty="0">
                <a:solidFill>
                  <a:srgbClr val="00B050"/>
                </a:solidFill>
              </a:rPr>
              <a:t> здоровье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снижение риска кардиометаболических заболеваний и смертности;</a:t>
            </a:r>
          </a:p>
          <a:p>
            <a:r>
              <a:rPr lang="ru-RU" dirty="0"/>
              <a:t>физические упражнения смягчают традиционные факторы риска сердечно-сосудистых заболеваний, такие как ожирение и дислипидемия, эти преимущества не полностью объясняют влияние физических упражнений на </a:t>
            </a:r>
            <a:r>
              <a:rPr lang="ru-RU" dirty="0" err="1"/>
              <a:t>кардиометаболическое</a:t>
            </a:r>
            <a:r>
              <a:rPr lang="ru-RU" dirty="0"/>
              <a:t> здоровье;</a:t>
            </a:r>
          </a:p>
          <a:p>
            <a:r>
              <a:rPr lang="ru-RU" dirty="0"/>
              <a:t>влияние на системное воспаление, нарушение энергетического баланса;</a:t>
            </a:r>
          </a:p>
          <a:p>
            <a:r>
              <a:rPr lang="ru-RU" dirty="0"/>
              <a:t>усиление </a:t>
            </a:r>
            <a:r>
              <a:rPr lang="ru-RU" dirty="0" err="1"/>
              <a:t>ангиогенеза</a:t>
            </a:r>
            <a:r>
              <a:rPr lang="ru-RU" dirty="0"/>
              <a:t> и снижение выраженности ишемических явлений;</a:t>
            </a:r>
          </a:p>
          <a:p>
            <a:r>
              <a:rPr lang="ru-RU" dirty="0"/>
              <a:t>улучшение функции эндотелия: взаимодействие между эндотелием и установленными </a:t>
            </a:r>
            <a:r>
              <a:rPr lang="ru-RU" dirty="0" err="1"/>
              <a:t>экзеркинами</a:t>
            </a:r>
            <a:r>
              <a:rPr lang="ru-RU" dirty="0"/>
              <a:t>, такими как оксид азота52 и VEGF27, влияет на сосудистый тонус, воспаление, регенерацию и тромбоз и играет важную роль в сердечно-сосудистой и общей жизнеспособности.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4786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L-</a:t>
            </a:r>
            <a:r>
              <a:rPr lang="ru-RU" b="1" dirty="0">
                <a:solidFill>
                  <a:srgbClr val="00B050"/>
                </a:solidFill>
              </a:rPr>
              <a:t>аргинин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частично заменимая аминокислота;</a:t>
            </a:r>
          </a:p>
          <a:p>
            <a:r>
              <a:rPr lang="ru-RU" dirty="0"/>
              <a:t>у здоровых людей молодого (18 – 44 года) и среднего (45 – 59 лет) вырабатывается в организме в достаточном количестве;</a:t>
            </a:r>
          </a:p>
          <a:p>
            <a:r>
              <a:rPr lang="ru-RU" dirty="0"/>
              <a:t>дефицит может иметь место у подростков в период активного роста, людей пожилого и старческого возраста, при хронических заболеваниях, особенно в стадии декомпенсации.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2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2309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</a:rPr>
              <a:t>L-</a:t>
            </a:r>
            <a:r>
              <a:rPr lang="ru-RU" sz="3000" b="1" dirty="0">
                <a:solidFill>
                  <a:srgbClr val="00B050"/>
                </a:solidFill>
              </a:rPr>
              <a:t>аргинин – источник оксида азота (расширение сосудов и снижение артериального давления) </a:t>
            </a:r>
          </a:p>
        </p:txBody>
      </p:sp>
      <p:pic>
        <p:nvPicPr>
          <p:cNvPr id="4" name="Содержимое 3" descr="oksid-azota-v-organizme-cheloveka-02-768x4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274" y="1600201"/>
            <a:ext cx="7137453" cy="4525963"/>
          </a:xfr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26164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5729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Стимулятор гормона роста</a:t>
            </a:r>
          </a:p>
        </p:txBody>
      </p:sp>
      <p:pic>
        <p:nvPicPr>
          <p:cNvPr id="4" name="Содержимое 3" descr="gormon-rosta-1-768x29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857364"/>
            <a:ext cx="7315200" cy="3500462"/>
          </a:xfr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48407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2164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Селен как антиоксидант</a:t>
            </a:r>
          </a:p>
        </p:txBody>
      </p:sp>
      <p:pic>
        <p:nvPicPr>
          <p:cNvPr id="4" name="Содержимое 3" descr="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57365"/>
            <a:ext cx="8229600" cy="3420775"/>
          </a:xfr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148407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9714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Показания к применению </a:t>
            </a:r>
            <a:r>
              <a:rPr lang="ru-RU" b="1" dirty="0" err="1">
                <a:solidFill>
                  <a:srgbClr val="00B050"/>
                </a:solidFill>
              </a:rPr>
              <a:t>кардиотона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fazi_razvitia_aterosklero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500174"/>
            <a:ext cx="8229600" cy="5214974"/>
          </a:xfr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2672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Способ применения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одной - две капсулы в сутки, за полчаса до еды, не разжевывая, запивая водой, продолжительность приема - не более одного месяца;</a:t>
            </a:r>
          </a:p>
          <a:p>
            <a:r>
              <a:rPr lang="ru-RU" dirty="0"/>
              <a:t>в одной капсуле содержится </a:t>
            </a:r>
            <a:r>
              <a:rPr lang="ru-RU" dirty="0" err="1"/>
              <a:t>ди-L-аргинина</a:t>
            </a:r>
            <a:r>
              <a:rPr lang="ru-RU" dirty="0"/>
              <a:t> </a:t>
            </a:r>
            <a:r>
              <a:rPr lang="ru-RU" dirty="0" err="1"/>
              <a:t>сукцинат</a:t>
            </a:r>
            <a:r>
              <a:rPr lang="ru-RU" dirty="0"/>
              <a:t> - 0,455 мкг, </a:t>
            </a:r>
            <a:r>
              <a:rPr lang="ru-RU" dirty="0" err="1"/>
              <a:t>L-селенометионин</a:t>
            </a:r>
            <a:r>
              <a:rPr lang="ru-RU" dirty="0"/>
              <a:t> - 25 мкг (селен - 14% от рекомендуемого уровня суточного потребления), капсула желатиновая твердая (содержит краситель E129 0,12 мг);</a:t>
            </a:r>
          </a:p>
          <a:p>
            <a:r>
              <a:rPr lang="ru-RU" dirty="0"/>
              <a:t>пищевая ценность одной капсулы: белки - 0,081 г, углеводы - отсутствуют, жиры - отсутствуют, органические кислоты-0,455 г;</a:t>
            </a:r>
          </a:p>
          <a:p>
            <a:r>
              <a:rPr lang="ru-RU" dirty="0"/>
              <a:t>энергетическая ценность одной капсулы: 7 кДж (1,69 ккал).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7439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медицинская реабилитация – комплексное понятие, требующее применение комплекса мер;</a:t>
            </a:r>
          </a:p>
          <a:p>
            <a:r>
              <a:rPr lang="ru-RU" dirty="0"/>
              <a:t>динапения и саркопения – частый синдром, который сопровождает суставные травмы;</a:t>
            </a:r>
          </a:p>
          <a:p>
            <a:r>
              <a:rPr lang="ru-RU" dirty="0"/>
              <a:t>механотерапия – эффекты опосредуются экзеркинами;</a:t>
            </a:r>
          </a:p>
          <a:p>
            <a:r>
              <a:rPr lang="ru-RU" dirty="0"/>
              <a:t>важны нутрицевтические программы поддержки методов механотерапии и других способов и средств реабилитации.   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0384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664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Печень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физические упражнения уменьшают </a:t>
            </a:r>
            <a:r>
              <a:rPr lang="ru-RU" dirty="0" err="1"/>
              <a:t>стеатоз</a:t>
            </a:r>
            <a:r>
              <a:rPr lang="ru-RU" dirty="0"/>
              <a:t> печени независимо от потери веса;</a:t>
            </a:r>
          </a:p>
          <a:p>
            <a:r>
              <a:rPr lang="ru-RU" dirty="0"/>
              <a:t>печень - источник многих циркулирующих белков, при этом ~2500 секретируемых печенью белков идентифицированы с использованием современных технологий жидкостной хроматографии и масс-спектроскопии;</a:t>
            </a:r>
          </a:p>
          <a:p>
            <a:r>
              <a:rPr lang="ru-RU" dirty="0"/>
              <a:t>источник многих острых цитокинов, чувствительных к физической нагрузке, эти </a:t>
            </a:r>
            <a:r>
              <a:rPr lang="ru-RU" dirty="0" err="1"/>
              <a:t>экзеркины</a:t>
            </a:r>
            <a:r>
              <a:rPr lang="ru-RU" dirty="0"/>
              <a:t> влияют на метаболизм глюкозы и/или липидов (например, </a:t>
            </a:r>
            <a:r>
              <a:rPr lang="ru-RU" dirty="0" err="1"/>
              <a:t>ангиопоэтин</a:t>
            </a:r>
            <a:r>
              <a:rPr lang="ru-RU" dirty="0"/>
              <a:t>-подобный белок 4 у людей и животных моделей), потемнение белой жировой ткани (FGF21 в мышиной модели), </a:t>
            </a:r>
            <a:r>
              <a:rPr lang="ru-RU" dirty="0" err="1"/>
              <a:t>липолиз</a:t>
            </a:r>
            <a:r>
              <a:rPr lang="ru-RU" dirty="0"/>
              <a:t>  ((FGF21 у людей и мышиная модель) и поддержание клеточного гомеостаза (белок теплового шока 72 у людей).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60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Микробиота кишечника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регулярные физические нагрузки изменяют состав и функциональные возможности кишечной микробиоты независимо от диеты;</a:t>
            </a:r>
          </a:p>
          <a:p>
            <a:r>
              <a:rPr lang="ru-RU" dirty="0"/>
              <a:t>увеличение доступности короткоцепочечных жирных кислот, в частности бутирата;</a:t>
            </a:r>
          </a:p>
          <a:p>
            <a:r>
              <a:rPr lang="ru-RU" dirty="0"/>
              <a:t>при прекращении тренировок изменения в </a:t>
            </a:r>
            <a:r>
              <a:rPr lang="ru-RU" dirty="0" err="1"/>
              <a:t>микробиоте</a:t>
            </a:r>
            <a:r>
              <a:rPr lang="ru-RU" dirty="0"/>
              <a:t> были в значительной степени обращены вспять при повторном измерении после 6-недельного «сидячего» образа жизни;</a:t>
            </a:r>
          </a:p>
          <a:p>
            <a:r>
              <a:rPr lang="ru-RU" dirty="0"/>
              <a:t>механизмы изменения микробиоты: изменение экспрессии генов внутриэпителиальных лимфоцитов для более благоприятного профиля воспаления, влияние на кровоток в кишечнике, изменение выделения желчных кислот.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17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3225</Words>
  <Application>Microsoft Macintosh PowerPoint</Application>
  <PresentationFormat>Широкоэкранный</PresentationFormat>
  <Paragraphs>417</Paragraphs>
  <Slides>77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Times New Roman</vt:lpstr>
      <vt:lpstr>Office Theme</vt:lpstr>
      <vt:lpstr>МЕДИЦИНСКАЯ РЕАБИЛИТАЦИЯ, МЫЩЦЫ И МЕХАНОТЕРАПИЯ</vt:lpstr>
      <vt:lpstr>Медицинская реабилитация и механотерапия</vt:lpstr>
      <vt:lpstr>Движение как лекарство</vt:lpstr>
      <vt:lpstr>Экзеркины</vt:lpstr>
      <vt:lpstr>Эффекты экзеркинов</vt:lpstr>
      <vt:lpstr>Экзеркины и кардиометаболическое здоровье 1</vt:lpstr>
      <vt:lpstr>Экзеркины и кардиометаболическое здоровье 2</vt:lpstr>
      <vt:lpstr>Печень</vt:lpstr>
      <vt:lpstr>Микробиота кишечника</vt:lpstr>
      <vt:lpstr>Экзеркины и иммунная система</vt:lpstr>
      <vt:lpstr>Экзеркины и нервная система</vt:lpstr>
      <vt:lpstr>Саркопения: определение 1</vt:lpstr>
      <vt:lpstr>Саркопения: определение 2</vt:lpstr>
      <vt:lpstr>В США:  ICD - 10 - CM</vt:lpstr>
      <vt:lpstr>Прогноз распространенности (ВОЗ)</vt:lpstr>
      <vt:lpstr>Саркопения значима  с точки зрения коморбидности</vt:lpstr>
      <vt:lpstr>Последствия саркопении</vt:lpstr>
      <vt:lpstr>Экономические последствия</vt:lpstr>
      <vt:lpstr>Подходы к терапии</vt:lpstr>
      <vt:lpstr>Факторы риска</vt:lpstr>
      <vt:lpstr>Этиопатогенез 1</vt:lpstr>
      <vt:lpstr>Этиопатогенез 2</vt:lpstr>
      <vt:lpstr>Презентация PowerPoint</vt:lpstr>
      <vt:lpstr>Саркопения  как митохондриальная патология</vt:lpstr>
      <vt:lpstr>Патоморфология</vt:lpstr>
      <vt:lpstr>Клиника</vt:lpstr>
      <vt:lpstr>Презентация PowerPoint</vt:lpstr>
      <vt:lpstr>Диагностика (EWGSOP, 2009)</vt:lpstr>
      <vt:lpstr>Скрининг саркопении</vt:lpstr>
      <vt:lpstr>Диагностика</vt:lpstr>
      <vt:lpstr>Презентация PowerPoint</vt:lpstr>
      <vt:lpstr>Лабораторная диагностика</vt:lpstr>
      <vt:lpstr>Алгоритм диагностики</vt:lpstr>
      <vt:lpstr>Синдромальная дифференциальная диагностика</vt:lpstr>
      <vt:lpstr>Клинические параметры  дифференциальной диагностики</vt:lpstr>
      <vt:lpstr>Лабораторные параметры  дифференциальной диагностики</vt:lpstr>
      <vt:lpstr>Презентация PowerPoint</vt:lpstr>
      <vt:lpstr>SarQol  (Sarcopenia and Quality of life):  построение таргетных программ реабилитации </vt:lpstr>
      <vt:lpstr>SarQol  (Sarcopenia and Quality of life)</vt:lpstr>
      <vt:lpstr>SarQol  (Sarcopenia and Quality of life)</vt:lpstr>
      <vt:lpstr>SarQol  (Sarcopenia and Quality of life)</vt:lpstr>
      <vt:lpstr>SarQol  (Sarcopenia and Quality of life)</vt:lpstr>
      <vt:lpstr>http://sarqol.org</vt:lpstr>
      <vt:lpstr>Физическая активность:  Рекомендации ВОЗ, 2020</vt:lpstr>
      <vt:lpstr>Презентация PowerPoint</vt:lpstr>
      <vt:lpstr>Программа « Оптимизация питания  пациентов с синдромом мальнутриции» (для мобильного телефона)</vt:lpstr>
      <vt:lpstr>Презентация PowerPoint</vt:lpstr>
      <vt:lpstr>Добавки к питанию при саркопении</vt:lpstr>
      <vt:lpstr>Нутритивная поддержка  при саркопении: новое</vt:lpstr>
      <vt:lpstr>Протеины и эссенциальные аминокислоты 1</vt:lpstr>
      <vt:lpstr>Протеины и эссенциальные аминокислоты 2</vt:lpstr>
      <vt:lpstr>Протеины и эссенциальные аминокислоты 3</vt:lpstr>
      <vt:lpstr>Лейцин 1</vt:lpstr>
      <vt:lpstr>Лейцин 2</vt:lpstr>
      <vt:lpstr>Бета-гидрокси бета-метилбутират  как метаболит лейцина</vt:lpstr>
      <vt:lpstr>Орнитин альфа-кетоглютарат</vt:lpstr>
      <vt:lpstr>Витамин D</vt:lpstr>
      <vt:lpstr>Моногидрат креатина</vt:lpstr>
      <vt:lpstr>Антиоксиданты и полиненасыщенные жирные кислоты</vt:lpstr>
      <vt:lpstr>Урзоловая кислота</vt:lpstr>
      <vt:lpstr>Продукты, обогащенные нитратами</vt:lpstr>
      <vt:lpstr>Презентация PowerPoint</vt:lpstr>
      <vt:lpstr>Янтарная кислота</vt:lpstr>
      <vt:lpstr>Янтарная кислота  в продуктах питания</vt:lpstr>
      <vt:lpstr>Способ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L-аргинин</vt:lpstr>
      <vt:lpstr>L-аргинин – источник оксида азота (расширение сосудов и снижение артериального давления) </vt:lpstr>
      <vt:lpstr>Стимулятор гормона роста</vt:lpstr>
      <vt:lpstr>Селен как антиоксидант</vt:lpstr>
      <vt:lpstr>Показания к применению кардиотона</vt:lpstr>
      <vt:lpstr>Способ применения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РЕАБИЛИТАЦИЯ, МЫЩЦЫ И МЕХАНОТЕРАПИЯ</dc:title>
  <dc:creator>Пользователь</dc:creator>
  <cp:lastModifiedBy>Ирина Носкова</cp:lastModifiedBy>
  <cp:revision>11</cp:revision>
  <dcterms:created xsi:type="dcterms:W3CDTF">2023-03-16T13:40:50Z</dcterms:created>
  <dcterms:modified xsi:type="dcterms:W3CDTF">2024-04-07T16:44:29Z</dcterms:modified>
</cp:coreProperties>
</file>