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07" r:id="rId4"/>
    <p:sldId id="302" r:id="rId5"/>
    <p:sldId id="303" r:id="rId6"/>
    <p:sldId id="258" r:id="rId7"/>
    <p:sldId id="261" r:id="rId8"/>
    <p:sldId id="262" r:id="rId9"/>
    <p:sldId id="263" r:id="rId10"/>
    <p:sldId id="267" r:id="rId11"/>
    <p:sldId id="269" r:id="rId12"/>
    <p:sldId id="270" r:id="rId13"/>
    <p:sldId id="309" r:id="rId14"/>
    <p:sldId id="310" r:id="rId15"/>
    <p:sldId id="311" r:id="rId16"/>
    <p:sldId id="305" r:id="rId17"/>
    <p:sldId id="313" r:id="rId18"/>
    <p:sldId id="295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509F82-6B79-451C-94C2-131A495825C6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5831E09D-21C3-4010-BC57-745E80E5B9E7}">
      <dgm:prSet phldrT="[Текст]"/>
      <dgm:spPr/>
      <dgm:t>
        <a:bodyPr/>
        <a:lstStyle/>
        <a:p>
          <a:r>
            <a:rPr lang="ru-RU" b="1" dirty="0"/>
            <a:t>Индивидуальная жизнеспособность</a:t>
          </a:r>
        </a:p>
      </dgm:t>
    </dgm:pt>
    <dgm:pt modelId="{C3CE303B-F806-4C69-AD42-58667238009A}" type="parTrans" cxnId="{DDEE4B78-6F6A-47FE-BCF7-CDC28E7D5803}">
      <dgm:prSet/>
      <dgm:spPr/>
      <dgm:t>
        <a:bodyPr/>
        <a:lstStyle/>
        <a:p>
          <a:endParaRPr lang="en-US"/>
        </a:p>
      </dgm:t>
    </dgm:pt>
    <dgm:pt modelId="{354252E9-1374-4D8C-9587-B8D6B5DE6829}" type="sibTrans" cxnId="{DDEE4B78-6F6A-47FE-BCF7-CDC28E7D5803}">
      <dgm:prSet/>
      <dgm:spPr/>
      <dgm:t>
        <a:bodyPr/>
        <a:lstStyle/>
        <a:p>
          <a:endParaRPr lang="en-US"/>
        </a:p>
      </dgm:t>
    </dgm:pt>
    <dgm:pt modelId="{11AD019F-FB2A-41E7-B350-5EA09DBA1BE5}">
      <dgm:prSet phldrT="[Текст]"/>
      <dgm:spPr/>
      <dgm:t>
        <a:bodyPr/>
        <a:lstStyle/>
        <a:p>
          <a:r>
            <a:rPr lang="ru-RU" b="1" dirty="0"/>
            <a:t>Функциональная способность</a:t>
          </a:r>
        </a:p>
      </dgm:t>
    </dgm:pt>
    <dgm:pt modelId="{0F05CE4B-45C8-40C5-9CC2-B71C8D8C30BE}" type="parTrans" cxnId="{9B3A63A4-8B7D-49A1-B9D5-AE98866040F1}">
      <dgm:prSet/>
      <dgm:spPr/>
      <dgm:t>
        <a:bodyPr/>
        <a:lstStyle/>
        <a:p>
          <a:endParaRPr lang="en-US"/>
        </a:p>
      </dgm:t>
    </dgm:pt>
    <dgm:pt modelId="{D9D29E5E-3620-4945-8A09-AF4A276DBA45}" type="sibTrans" cxnId="{9B3A63A4-8B7D-49A1-B9D5-AE98866040F1}">
      <dgm:prSet/>
      <dgm:spPr/>
      <dgm:t>
        <a:bodyPr/>
        <a:lstStyle/>
        <a:p>
          <a:endParaRPr lang="en-US"/>
        </a:p>
      </dgm:t>
    </dgm:pt>
    <dgm:pt modelId="{3F8C3433-F8ED-48F9-9D1B-AC076BAC691B}">
      <dgm:prSet phldrT="[Текст]"/>
      <dgm:spPr/>
      <dgm:t>
        <a:bodyPr/>
        <a:lstStyle/>
        <a:p>
          <a:r>
            <a:rPr lang="ru-RU" b="1" dirty="0"/>
            <a:t>Среда</a:t>
          </a:r>
          <a:r>
            <a:rPr lang="ru-RU" dirty="0"/>
            <a:t> </a:t>
          </a:r>
        </a:p>
      </dgm:t>
    </dgm:pt>
    <dgm:pt modelId="{466ABB00-2ACA-4E0F-B7B4-FCC3153A5326}" type="parTrans" cxnId="{78C084FB-51A6-4C10-BE92-6D7728A4FCDC}">
      <dgm:prSet/>
      <dgm:spPr/>
      <dgm:t>
        <a:bodyPr/>
        <a:lstStyle/>
        <a:p>
          <a:endParaRPr lang="en-US"/>
        </a:p>
      </dgm:t>
    </dgm:pt>
    <dgm:pt modelId="{1953E80F-396E-43AB-A4F6-C63DE83D51C5}" type="sibTrans" cxnId="{78C084FB-51A6-4C10-BE92-6D7728A4FCDC}">
      <dgm:prSet/>
      <dgm:spPr/>
      <dgm:t>
        <a:bodyPr/>
        <a:lstStyle/>
        <a:p>
          <a:endParaRPr lang="en-US"/>
        </a:p>
      </dgm:t>
    </dgm:pt>
    <dgm:pt modelId="{B4071E84-5246-4687-A184-8AD27EB8958B}" type="pres">
      <dgm:prSet presAssocID="{FB509F82-6B79-451C-94C2-131A495825C6}" presName="composite" presStyleCnt="0">
        <dgm:presLayoutVars>
          <dgm:chMax val="5"/>
          <dgm:dir/>
          <dgm:resizeHandles val="exact"/>
        </dgm:presLayoutVars>
      </dgm:prSet>
      <dgm:spPr/>
    </dgm:pt>
    <dgm:pt modelId="{CF65ACBC-F815-4039-BEAC-7AA716258E2F}" type="pres">
      <dgm:prSet presAssocID="{5831E09D-21C3-4010-BC57-745E80E5B9E7}" presName="circle1" presStyleLbl="lnNode1" presStyleIdx="0" presStyleCnt="3"/>
      <dgm:spPr/>
    </dgm:pt>
    <dgm:pt modelId="{5645FC7C-9E48-494B-BE25-38D993B95935}" type="pres">
      <dgm:prSet presAssocID="{5831E09D-21C3-4010-BC57-745E80E5B9E7}" presName="text1" presStyleLbl="revTx" presStyleIdx="0" presStyleCnt="3">
        <dgm:presLayoutVars>
          <dgm:bulletEnabled val="1"/>
        </dgm:presLayoutVars>
      </dgm:prSet>
      <dgm:spPr/>
    </dgm:pt>
    <dgm:pt modelId="{8928BC77-63B7-4651-B0F7-1EB96288E48B}" type="pres">
      <dgm:prSet presAssocID="{5831E09D-21C3-4010-BC57-745E80E5B9E7}" presName="line1" presStyleLbl="callout" presStyleIdx="0" presStyleCnt="6"/>
      <dgm:spPr/>
    </dgm:pt>
    <dgm:pt modelId="{0624AD84-4E5F-4539-8B5B-31120DB762DD}" type="pres">
      <dgm:prSet presAssocID="{5831E09D-21C3-4010-BC57-745E80E5B9E7}" presName="d1" presStyleLbl="callout" presStyleIdx="1" presStyleCnt="6"/>
      <dgm:spPr/>
    </dgm:pt>
    <dgm:pt modelId="{E320E1A4-E659-4195-B004-20DCBDB7E4A7}" type="pres">
      <dgm:prSet presAssocID="{11AD019F-FB2A-41E7-B350-5EA09DBA1BE5}" presName="circle2" presStyleLbl="lnNode1" presStyleIdx="1" presStyleCnt="3"/>
      <dgm:spPr/>
    </dgm:pt>
    <dgm:pt modelId="{7644BA99-7FAF-4351-AC7A-42CCB2204D8C}" type="pres">
      <dgm:prSet presAssocID="{11AD019F-FB2A-41E7-B350-5EA09DBA1BE5}" presName="text2" presStyleLbl="revTx" presStyleIdx="1" presStyleCnt="3">
        <dgm:presLayoutVars>
          <dgm:bulletEnabled val="1"/>
        </dgm:presLayoutVars>
      </dgm:prSet>
      <dgm:spPr/>
    </dgm:pt>
    <dgm:pt modelId="{61AD93DE-FBFA-4AF1-B66C-AE4964AD53AF}" type="pres">
      <dgm:prSet presAssocID="{11AD019F-FB2A-41E7-B350-5EA09DBA1BE5}" presName="line2" presStyleLbl="callout" presStyleIdx="2" presStyleCnt="6"/>
      <dgm:spPr/>
    </dgm:pt>
    <dgm:pt modelId="{66B8766D-7FBA-4FA7-ABB7-46F2FF924CB2}" type="pres">
      <dgm:prSet presAssocID="{11AD019F-FB2A-41E7-B350-5EA09DBA1BE5}" presName="d2" presStyleLbl="callout" presStyleIdx="3" presStyleCnt="6"/>
      <dgm:spPr/>
    </dgm:pt>
    <dgm:pt modelId="{635CAF20-3839-41D4-A11F-EC03988F148B}" type="pres">
      <dgm:prSet presAssocID="{3F8C3433-F8ED-48F9-9D1B-AC076BAC691B}" presName="circle3" presStyleLbl="lnNode1" presStyleIdx="2" presStyleCnt="3"/>
      <dgm:spPr/>
    </dgm:pt>
    <dgm:pt modelId="{139152EE-4154-4EFB-95D8-33D0C52E87BA}" type="pres">
      <dgm:prSet presAssocID="{3F8C3433-F8ED-48F9-9D1B-AC076BAC691B}" presName="text3" presStyleLbl="revTx" presStyleIdx="2" presStyleCnt="3">
        <dgm:presLayoutVars>
          <dgm:bulletEnabled val="1"/>
        </dgm:presLayoutVars>
      </dgm:prSet>
      <dgm:spPr/>
    </dgm:pt>
    <dgm:pt modelId="{C4B98237-4665-4D31-93ED-0AEA75A02EA4}" type="pres">
      <dgm:prSet presAssocID="{3F8C3433-F8ED-48F9-9D1B-AC076BAC691B}" presName="line3" presStyleLbl="callout" presStyleIdx="4" presStyleCnt="6"/>
      <dgm:spPr/>
    </dgm:pt>
    <dgm:pt modelId="{FF24EC27-88EC-4FF2-BD27-35B1ADBB7F15}" type="pres">
      <dgm:prSet presAssocID="{3F8C3433-F8ED-48F9-9D1B-AC076BAC691B}" presName="d3" presStyleLbl="callout" presStyleIdx="5" presStyleCnt="6"/>
      <dgm:spPr/>
    </dgm:pt>
  </dgm:ptLst>
  <dgm:cxnLst>
    <dgm:cxn modelId="{302A0012-4345-4F79-8647-15093D020A0E}" type="presOf" srcId="{FB509F82-6B79-451C-94C2-131A495825C6}" destId="{B4071E84-5246-4687-A184-8AD27EB8958B}" srcOrd="0" destOrd="0" presId="urn:microsoft.com/office/officeart/2005/8/layout/target1"/>
    <dgm:cxn modelId="{879B4C60-7F3A-45BF-B968-63D8BC621004}" type="presOf" srcId="{3F8C3433-F8ED-48F9-9D1B-AC076BAC691B}" destId="{139152EE-4154-4EFB-95D8-33D0C52E87BA}" srcOrd="0" destOrd="0" presId="urn:microsoft.com/office/officeart/2005/8/layout/target1"/>
    <dgm:cxn modelId="{DDEE4B78-6F6A-47FE-BCF7-CDC28E7D5803}" srcId="{FB509F82-6B79-451C-94C2-131A495825C6}" destId="{5831E09D-21C3-4010-BC57-745E80E5B9E7}" srcOrd="0" destOrd="0" parTransId="{C3CE303B-F806-4C69-AD42-58667238009A}" sibTransId="{354252E9-1374-4D8C-9587-B8D6B5DE6829}"/>
    <dgm:cxn modelId="{9B3A63A4-8B7D-49A1-B9D5-AE98866040F1}" srcId="{FB509F82-6B79-451C-94C2-131A495825C6}" destId="{11AD019F-FB2A-41E7-B350-5EA09DBA1BE5}" srcOrd="1" destOrd="0" parTransId="{0F05CE4B-45C8-40C5-9CC2-B71C8D8C30BE}" sibTransId="{D9D29E5E-3620-4945-8A09-AF4A276DBA45}"/>
    <dgm:cxn modelId="{70DC84B0-29B6-447B-A5D2-84AD25F2B311}" type="presOf" srcId="{5831E09D-21C3-4010-BC57-745E80E5B9E7}" destId="{5645FC7C-9E48-494B-BE25-38D993B95935}" srcOrd="0" destOrd="0" presId="urn:microsoft.com/office/officeart/2005/8/layout/target1"/>
    <dgm:cxn modelId="{5507FDE9-5DFC-4788-8246-7B84FA62055F}" type="presOf" srcId="{11AD019F-FB2A-41E7-B350-5EA09DBA1BE5}" destId="{7644BA99-7FAF-4351-AC7A-42CCB2204D8C}" srcOrd="0" destOrd="0" presId="urn:microsoft.com/office/officeart/2005/8/layout/target1"/>
    <dgm:cxn modelId="{78C084FB-51A6-4C10-BE92-6D7728A4FCDC}" srcId="{FB509F82-6B79-451C-94C2-131A495825C6}" destId="{3F8C3433-F8ED-48F9-9D1B-AC076BAC691B}" srcOrd="2" destOrd="0" parTransId="{466ABB00-2ACA-4E0F-B7B4-FCC3153A5326}" sibTransId="{1953E80F-396E-43AB-A4F6-C63DE83D51C5}"/>
    <dgm:cxn modelId="{EEB7B946-A0AB-4898-AE57-AAF03BA9A680}" type="presParOf" srcId="{B4071E84-5246-4687-A184-8AD27EB8958B}" destId="{CF65ACBC-F815-4039-BEAC-7AA716258E2F}" srcOrd="0" destOrd="0" presId="urn:microsoft.com/office/officeart/2005/8/layout/target1"/>
    <dgm:cxn modelId="{23185AF6-9B2A-4535-997C-1E9E5594E50C}" type="presParOf" srcId="{B4071E84-5246-4687-A184-8AD27EB8958B}" destId="{5645FC7C-9E48-494B-BE25-38D993B95935}" srcOrd="1" destOrd="0" presId="urn:microsoft.com/office/officeart/2005/8/layout/target1"/>
    <dgm:cxn modelId="{CA160049-AAF2-4ED8-B098-D59C61A04410}" type="presParOf" srcId="{B4071E84-5246-4687-A184-8AD27EB8958B}" destId="{8928BC77-63B7-4651-B0F7-1EB96288E48B}" srcOrd="2" destOrd="0" presId="urn:microsoft.com/office/officeart/2005/8/layout/target1"/>
    <dgm:cxn modelId="{107ADE41-0EA1-45E2-9246-F5C102FC3E06}" type="presParOf" srcId="{B4071E84-5246-4687-A184-8AD27EB8958B}" destId="{0624AD84-4E5F-4539-8B5B-31120DB762DD}" srcOrd="3" destOrd="0" presId="urn:microsoft.com/office/officeart/2005/8/layout/target1"/>
    <dgm:cxn modelId="{419380AB-1515-4B81-95F8-666348577600}" type="presParOf" srcId="{B4071E84-5246-4687-A184-8AD27EB8958B}" destId="{E320E1A4-E659-4195-B004-20DCBDB7E4A7}" srcOrd="4" destOrd="0" presId="urn:microsoft.com/office/officeart/2005/8/layout/target1"/>
    <dgm:cxn modelId="{618C3D96-2094-4D98-B9AF-0BFA76EAE4B3}" type="presParOf" srcId="{B4071E84-5246-4687-A184-8AD27EB8958B}" destId="{7644BA99-7FAF-4351-AC7A-42CCB2204D8C}" srcOrd="5" destOrd="0" presId="urn:microsoft.com/office/officeart/2005/8/layout/target1"/>
    <dgm:cxn modelId="{C343FFDC-8C97-4E31-9F62-EF1F14F63FDF}" type="presParOf" srcId="{B4071E84-5246-4687-A184-8AD27EB8958B}" destId="{61AD93DE-FBFA-4AF1-B66C-AE4964AD53AF}" srcOrd="6" destOrd="0" presId="urn:microsoft.com/office/officeart/2005/8/layout/target1"/>
    <dgm:cxn modelId="{3E30A5E8-D632-4EED-A20F-AA32538D8FD2}" type="presParOf" srcId="{B4071E84-5246-4687-A184-8AD27EB8958B}" destId="{66B8766D-7FBA-4FA7-ABB7-46F2FF924CB2}" srcOrd="7" destOrd="0" presId="urn:microsoft.com/office/officeart/2005/8/layout/target1"/>
    <dgm:cxn modelId="{54925F7D-4554-4006-986E-B8A99C86ED76}" type="presParOf" srcId="{B4071E84-5246-4687-A184-8AD27EB8958B}" destId="{635CAF20-3839-41D4-A11F-EC03988F148B}" srcOrd="8" destOrd="0" presId="urn:microsoft.com/office/officeart/2005/8/layout/target1"/>
    <dgm:cxn modelId="{EF69BB7E-896B-484E-9131-CC47A758497E}" type="presParOf" srcId="{B4071E84-5246-4687-A184-8AD27EB8958B}" destId="{139152EE-4154-4EFB-95D8-33D0C52E87BA}" srcOrd="9" destOrd="0" presId="urn:microsoft.com/office/officeart/2005/8/layout/target1"/>
    <dgm:cxn modelId="{6E984005-301F-4255-9058-B0A0BA530976}" type="presParOf" srcId="{B4071E84-5246-4687-A184-8AD27EB8958B}" destId="{C4B98237-4665-4D31-93ED-0AEA75A02EA4}" srcOrd="10" destOrd="0" presId="urn:microsoft.com/office/officeart/2005/8/layout/target1"/>
    <dgm:cxn modelId="{DA13DAA9-9D3E-4003-BBDA-CB096CCFB7C8}" type="presParOf" srcId="{B4071E84-5246-4687-A184-8AD27EB8958B}" destId="{FF24EC27-88EC-4FF2-BD27-35B1ADBB7F15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CAF20-3839-41D4-A11F-EC03988F148B}">
      <dsp:nvSpPr>
        <dsp:cNvPr id="0" name=""/>
        <dsp:cNvSpPr/>
      </dsp:nvSpPr>
      <dsp:spPr>
        <a:xfrm>
          <a:off x="1286073" y="1131490"/>
          <a:ext cx="3394472" cy="3394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0E1A4-E659-4195-B004-20DCBDB7E4A7}">
      <dsp:nvSpPr>
        <dsp:cNvPr id="0" name=""/>
        <dsp:cNvSpPr/>
      </dsp:nvSpPr>
      <dsp:spPr>
        <a:xfrm>
          <a:off x="1964967" y="1810385"/>
          <a:ext cx="2036683" cy="20366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65ACBC-F815-4039-BEAC-7AA716258E2F}">
      <dsp:nvSpPr>
        <dsp:cNvPr id="0" name=""/>
        <dsp:cNvSpPr/>
      </dsp:nvSpPr>
      <dsp:spPr>
        <a:xfrm>
          <a:off x="2643862" y="2489279"/>
          <a:ext cx="678894" cy="6788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5FC7C-9E48-494B-BE25-38D993B95935}">
      <dsp:nvSpPr>
        <dsp:cNvPr id="0" name=""/>
        <dsp:cNvSpPr/>
      </dsp:nvSpPr>
      <dsp:spPr>
        <a:xfrm>
          <a:off x="5246290" y="0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9050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/>
            <a:t>Индивидуальная жизнеспособность</a:t>
          </a:r>
        </a:p>
      </dsp:txBody>
      <dsp:txXfrm>
        <a:off x="5246290" y="0"/>
        <a:ext cx="1697236" cy="990054"/>
      </dsp:txXfrm>
    </dsp:sp>
    <dsp:sp modelId="{8928BC77-63B7-4651-B0F7-1EB96288E48B}">
      <dsp:nvSpPr>
        <dsp:cNvPr id="0" name=""/>
        <dsp:cNvSpPr/>
      </dsp:nvSpPr>
      <dsp:spPr>
        <a:xfrm>
          <a:off x="4821981" y="495027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24AD84-4E5F-4539-8B5B-31120DB762DD}">
      <dsp:nvSpPr>
        <dsp:cNvPr id="0" name=""/>
        <dsp:cNvSpPr/>
      </dsp:nvSpPr>
      <dsp:spPr>
        <a:xfrm rot="5400000">
          <a:off x="2735229" y="743672"/>
          <a:ext cx="2333133" cy="183697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44BA99-7FAF-4351-AC7A-42CCB2204D8C}">
      <dsp:nvSpPr>
        <dsp:cNvPr id="0" name=""/>
        <dsp:cNvSpPr/>
      </dsp:nvSpPr>
      <dsp:spPr>
        <a:xfrm>
          <a:off x="5246290" y="990054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9050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/>
            <a:t>Функциональная способность</a:t>
          </a:r>
        </a:p>
      </dsp:txBody>
      <dsp:txXfrm>
        <a:off x="5246290" y="990054"/>
        <a:ext cx="1697236" cy="990054"/>
      </dsp:txXfrm>
    </dsp:sp>
    <dsp:sp modelId="{61AD93DE-FBFA-4AF1-B66C-AE4964AD53AF}">
      <dsp:nvSpPr>
        <dsp:cNvPr id="0" name=""/>
        <dsp:cNvSpPr/>
      </dsp:nvSpPr>
      <dsp:spPr>
        <a:xfrm>
          <a:off x="4821981" y="1485081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B8766D-7FBA-4FA7-ABB7-46F2FF924CB2}">
      <dsp:nvSpPr>
        <dsp:cNvPr id="0" name=""/>
        <dsp:cNvSpPr/>
      </dsp:nvSpPr>
      <dsp:spPr>
        <a:xfrm rot="5400000">
          <a:off x="3236027" y="1718281"/>
          <a:ext cx="1818079" cy="135043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9152EE-4154-4EFB-95D8-33D0C52E87BA}">
      <dsp:nvSpPr>
        <dsp:cNvPr id="0" name=""/>
        <dsp:cNvSpPr/>
      </dsp:nvSpPr>
      <dsp:spPr>
        <a:xfrm>
          <a:off x="5246290" y="1980108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9050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/>
            <a:t>Среда</a:t>
          </a:r>
          <a:r>
            <a:rPr lang="ru-RU" sz="1500" kern="1200" dirty="0"/>
            <a:t> </a:t>
          </a:r>
        </a:p>
      </dsp:txBody>
      <dsp:txXfrm>
        <a:off x="5246290" y="1980108"/>
        <a:ext cx="1697236" cy="990054"/>
      </dsp:txXfrm>
    </dsp:sp>
    <dsp:sp modelId="{C4B98237-4665-4D31-93ED-0AEA75A02EA4}">
      <dsp:nvSpPr>
        <dsp:cNvPr id="0" name=""/>
        <dsp:cNvSpPr/>
      </dsp:nvSpPr>
      <dsp:spPr>
        <a:xfrm>
          <a:off x="4821981" y="2475136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24EC27-88EC-4FF2-BD27-35B1ADBB7F15}">
      <dsp:nvSpPr>
        <dsp:cNvPr id="0" name=""/>
        <dsp:cNvSpPr/>
      </dsp:nvSpPr>
      <dsp:spPr>
        <a:xfrm rot="5400000">
          <a:off x="3737447" y="2692099"/>
          <a:ext cx="1298951" cy="86389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84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16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08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90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40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16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14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54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43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66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4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8F5F-DAA8-4372-8911-0FA7524831F7}" type="datetimeFigureOut">
              <a:rPr lang="ru-RU" smtClean="0"/>
              <a:t>07.04.2024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4B4D3-A6A1-4367-8A73-F8A911B65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5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410700" cy="23876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6"/>
                </a:solidFill>
              </a:rPr>
              <a:t>Возраст как этиология. Новые болезни и методология их изучения в свете традиций русской терапевтической школы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65337"/>
          </a:xfrm>
        </p:spPr>
        <p:txBody>
          <a:bodyPr>
            <a:normAutofit/>
          </a:bodyPr>
          <a:lstStyle/>
          <a:p>
            <a:r>
              <a:rPr lang="be-BY" dirty="0"/>
              <a:t>А.Н.Ильн</a:t>
            </a:r>
            <a:r>
              <a:rPr lang="ru-RU" dirty="0" err="1"/>
              <a:t>ицки</a:t>
            </a:r>
            <a:r>
              <a:rPr lang="be-BY" dirty="0"/>
              <a:t>й</a:t>
            </a:r>
          </a:p>
          <a:p>
            <a:endParaRPr lang="be-BY" dirty="0"/>
          </a:p>
          <a:p>
            <a:endParaRPr lang="ru-RU" dirty="0"/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5342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Возрастная анорексия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снижение аппетита и/или потребления пищи у пожилых людей;</a:t>
            </a:r>
          </a:p>
          <a:p>
            <a:r>
              <a:rPr lang="ru-RU" dirty="0"/>
              <a:t>признана гериатрическим синдромом;</a:t>
            </a:r>
          </a:p>
          <a:p>
            <a:r>
              <a:rPr lang="ru-RU" dirty="0"/>
              <a:t>аппетиту и потреблению пищи уделяется мало внимания в профилактических мероприятиях в области общественного здравоохранения;</a:t>
            </a:r>
          </a:p>
          <a:p>
            <a:r>
              <a:rPr lang="ru-RU" dirty="0"/>
              <a:t>возрастная анорексия и мальнутриция используются взаимозаменяемо;</a:t>
            </a:r>
          </a:p>
          <a:p>
            <a:r>
              <a:rPr lang="ru-RU" dirty="0"/>
              <a:t>большинство усилий по скринингу сосредоточены на мальнутриции;</a:t>
            </a:r>
          </a:p>
          <a:p>
            <a:r>
              <a:rPr lang="ru-RU" dirty="0"/>
              <a:t>возрастная анорексия - предвестник мальнутриции, может привести к резкой потере веса, предварительный скрининг на аппетит и потребление пищи с последующим ранним вмешательством может предотвратить </a:t>
            </a:r>
            <a:r>
              <a:rPr lang="ru-RU" dirty="0" err="1"/>
              <a:t>мальнутрицию</a:t>
            </a:r>
            <a:r>
              <a:rPr lang="ru-RU" dirty="0"/>
              <a:t>.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2418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Возраст как этиология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стимуляция и подавление аппетита - дугообразное ядро в гипоталамусе (центр контроля аппетита), пептиды кишечника, </a:t>
            </a:r>
            <a:r>
              <a:rPr lang="ru-RU" dirty="0" err="1"/>
              <a:t>грелин</a:t>
            </a:r>
            <a:r>
              <a:rPr lang="ru-RU" dirty="0"/>
              <a:t>, лептин и инсулин;</a:t>
            </a:r>
          </a:p>
          <a:p>
            <a:r>
              <a:rPr lang="ru-RU" dirty="0"/>
              <a:t>с возрастом - нарушение регуляции периферического гормонального выброса;</a:t>
            </a:r>
          </a:p>
          <a:p>
            <a:r>
              <a:rPr lang="ru-RU" dirty="0"/>
              <a:t>высвобождение гормонов насыщения, таких как </a:t>
            </a:r>
            <a:r>
              <a:rPr lang="ru-RU" dirty="0" err="1"/>
              <a:t>холецистокинин</a:t>
            </a:r>
            <a:r>
              <a:rPr lang="ru-RU" dirty="0"/>
              <a:t>, </a:t>
            </a:r>
            <a:r>
              <a:rPr lang="ru-RU" dirty="0" err="1"/>
              <a:t>глюкагоноподобный</a:t>
            </a:r>
            <a:r>
              <a:rPr lang="ru-RU" dirty="0"/>
              <a:t> пептид-1 (GLP-1) и пептид YY (PYY), в ответ на определенную пищу подавляет аппетит через гипоталамус и задерживает опорожнение желудка;</a:t>
            </a:r>
          </a:p>
          <a:p>
            <a:r>
              <a:rPr lang="ru-RU" dirty="0"/>
              <a:t>более высокие значения </a:t>
            </a:r>
            <a:r>
              <a:rPr lang="ru-RU" dirty="0" err="1"/>
              <a:t>холецистокинина</a:t>
            </a:r>
            <a:r>
              <a:rPr lang="ru-RU" dirty="0"/>
              <a:t> натощак и стойкое повышение после приема пищи в пожилом возрасте;</a:t>
            </a:r>
          </a:p>
          <a:p>
            <a:r>
              <a:rPr lang="ru-RU" dirty="0"/>
              <a:t>уровень </a:t>
            </a:r>
            <a:r>
              <a:rPr lang="ru-RU" dirty="0" err="1"/>
              <a:t>глюкагонопептидного</a:t>
            </a:r>
            <a:r>
              <a:rPr lang="ru-RU" dirty="0"/>
              <a:t> пептида-1 после приема пищи значительно выше у пожилых людей, вызывает раннее насыщение и уменьшая чувство голода. 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3046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Возраст как этиология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уровень пептида YY повышается в поздней </a:t>
            </a:r>
            <a:r>
              <a:rPr lang="ru-RU" dirty="0" err="1"/>
              <a:t>постпрандиальной</a:t>
            </a:r>
            <a:r>
              <a:rPr lang="ru-RU" dirty="0"/>
              <a:t> фазе у пожилых людей;</a:t>
            </a:r>
          </a:p>
          <a:p>
            <a:r>
              <a:rPr lang="ru-RU" dirty="0" err="1"/>
              <a:t>грелин</a:t>
            </a:r>
            <a:r>
              <a:rPr lang="ru-RU" dirty="0"/>
              <a:t> секретируется клетками желудка, повышается в состоянии натощак и быстро падает после приема пищи, лептин выделяется жировой тканью, проникает через гематоэнцефалический барьер и активирует </a:t>
            </a:r>
            <a:r>
              <a:rPr lang="ru-RU" dirty="0" err="1"/>
              <a:t>анорексигенные</a:t>
            </a:r>
            <a:r>
              <a:rPr lang="ru-RU" dirty="0"/>
              <a:t> нейроны в гипоталамусе, подавляя аппетит;</a:t>
            </a:r>
          </a:p>
          <a:p>
            <a:r>
              <a:rPr lang="ru-RU" dirty="0"/>
              <a:t>в пожилом возрасте - более низкие уровни </a:t>
            </a:r>
            <a:r>
              <a:rPr lang="ru-RU" dirty="0" err="1"/>
              <a:t>грелина</a:t>
            </a:r>
            <a:r>
              <a:rPr lang="ru-RU" dirty="0"/>
              <a:t> и несбалансированный уровень </a:t>
            </a:r>
            <a:r>
              <a:rPr lang="ru-RU" dirty="0" err="1"/>
              <a:t>постпрандиального</a:t>
            </a:r>
            <a:r>
              <a:rPr lang="ru-RU" dirty="0"/>
              <a:t> лептина, </a:t>
            </a:r>
            <a:r>
              <a:rPr lang="ru-RU" dirty="0" err="1"/>
              <a:t>грелина</a:t>
            </a:r>
            <a:r>
              <a:rPr lang="ru-RU" dirty="0"/>
              <a:t> и инсулина;</a:t>
            </a:r>
          </a:p>
          <a:p>
            <a:r>
              <a:rPr lang="ru-RU" dirty="0"/>
              <a:t>инсулин подавляет аппетит за счет воздействия на дугообразное ядро и латеральную область гипоталамуса, а также косвенно за счет усиления </a:t>
            </a:r>
            <a:r>
              <a:rPr lang="ru-RU" dirty="0" err="1"/>
              <a:t>анорексигенной</a:t>
            </a:r>
            <a:r>
              <a:rPr lang="ru-RU" dirty="0"/>
              <a:t> сигнализации лептина;</a:t>
            </a:r>
          </a:p>
          <a:p>
            <a:r>
              <a:rPr lang="ru-RU" dirty="0" err="1"/>
              <a:t>микробиота</a:t>
            </a:r>
            <a:r>
              <a:rPr lang="ru-RU" dirty="0"/>
              <a:t> кишечника участвуют в развитии возрастной анорексии через сигнальный путь лептина, </a:t>
            </a:r>
            <a:r>
              <a:rPr lang="ru-RU" dirty="0" err="1"/>
              <a:t>грелина</a:t>
            </a:r>
            <a:r>
              <a:rPr lang="ru-RU" dirty="0"/>
              <a:t> и другие гормоны, подавляя чувство голода и вызывающий раннее насыщение.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0482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Интегрированная помощь пожилым людям (</a:t>
            </a:r>
            <a:r>
              <a:rPr lang="en-US" b="1" dirty="0">
                <a:solidFill>
                  <a:srgbClr val="00B050"/>
                </a:solidFill>
              </a:rPr>
              <a:t>ICOPE)</a:t>
            </a:r>
            <a:r>
              <a:rPr lang="ru-RU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endParaRPr lang="ru-RU" dirty="0"/>
          </a:p>
          <a:p>
            <a:pPr marL="514350" indent="-514350">
              <a:buAutoNum type="arabicParenR"/>
            </a:pPr>
            <a:r>
              <a:rPr lang="ru-RU" dirty="0"/>
              <a:t>бывают ли у человека выраженные нарушения памяти и ориентации, например, когда он не помнит где кто находится или какой сейчас день недели; </a:t>
            </a:r>
            <a:endParaRPr lang="en-US" dirty="0"/>
          </a:p>
          <a:p>
            <a:pPr marL="514350" indent="-514350">
              <a:buAutoNum type="arabicParenR"/>
            </a:pPr>
            <a:r>
              <a:rPr lang="ru-RU" dirty="0"/>
              <a:t>назвать три слова, затем спросить какой сегодня день недели, где находится человек, где сейчас его близкие, а затем попросить повторить названные три слова;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0585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Интегрированная помощь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пожилым людям (</a:t>
            </a:r>
            <a:r>
              <a:rPr lang="en-US" b="1" dirty="0">
                <a:solidFill>
                  <a:srgbClr val="00B050"/>
                </a:solidFill>
              </a:rPr>
              <a:t>ICOPE)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3) уточнить потерял ли человек в весе более 3 кг на протяжении трёх месяцев, а также есть ли у него немотивированное снижение аппетита; </a:t>
            </a:r>
            <a:endParaRPr lang="en-US" dirty="0"/>
          </a:p>
          <a:p>
            <a:pPr>
              <a:buNone/>
            </a:pPr>
            <a:r>
              <a:rPr lang="ru-RU" dirty="0"/>
              <a:t>4) уточнить имеются ли у человека проблемы со зрением, свободно ли он читает, а также есть ли болезни, которые могут привести к снижению зрения, например, сахарный диабет или артериальная гипертензия; 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6879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Интегрированная помощь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пожилым людям (</a:t>
            </a:r>
            <a:r>
              <a:rPr lang="en-US" b="1" dirty="0">
                <a:solidFill>
                  <a:srgbClr val="00B050"/>
                </a:solidFill>
              </a:rPr>
              <a:t>ICOPE)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5) шепотная речь – произнести на каждое ухо по пять – шесть слов, уточнить может ли испытуемый повторить три слова и более; </a:t>
            </a:r>
            <a:endParaRPr lang="en-US" dirty="0"/>
          </a:p>
          <a:p>
            <a:pPr>
              <a:buNone/>
            </a:pPr>
            <a:r>
              <a:rPr lang="ru-RU" dirty="0"/>
              <a:t>6) спросить каким было настроение на протяжении последних двух недель, испытывал ли человек ощущение безнадёжности, разочарования; </a:t>
            </a:r>
            <a:endParaRPr lang="en-US" dirty="0"/>
          </a:p>
          <a:p>
            <a:pPr>
              <a:buNone/>
            </a:pPr>
            <a:r>
              <a:rPr lang="ru-RU" dirty="0"/>
              <a:t>7) выполнить тест «встань и иди», норма – до 14 секунд.</a:t>
            </a:r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3850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/>
                </a:solidFill>
              </a:rPr>
              <a:t>Среда </a:t>
            </a:r>
            <a:r>
              <a:rPr lang="ru-RU" b="1">
                <a:solidFill>
                  <a:schemeClr val="accent6"/>
                </a:solidFill>
              </a:rPr>
              <a:t>и возраст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Социальная патология:</a:t>
            </a:r>
          </a:p>
          <a:p>
            <a:pPr marL="0" indent="0">
              <a:buNone/>
            </a:pPr>
            <a:r>
              <a:rPr lang="ru-RU" dirty="0"/>
              <a:t>- эйджизм и его клинические последствия;</a:t>
            </a:r>
          </a:p>
          <a:p>
            <a:pPr>
              <a:buFontTx/>
              <a:buChar char="-"/>
            </a:pPr>
            <a:r>
              <a:rPr lang="ru-RU" dirty="0"/>
              <a:t>синдром мальадаптации при перемене места жительства;</a:t>
            </a:r>
          </a:p>
          <a:p>
            <a:pPr>
              <a:buFontTx/>
              <a:buChar char="-"/>
            </a:pPr>
            <a:r>
              <a:rPr lang="ru-RU" dirty="0"/>
              <a:t>одиночество;</a:t>
            </a:r>
          </a:p>
          <a:p>
            <a:pPr>
              <a:buFontTx/>
              <a:buChar char="-"/>
            </a:pPr>
            <a:r>
              <a:rPr lang="ru-RU" dirty="0"/>
              <a:t> экологические проблемы и возраст;</a:t>
            </a:r>
          </a:p>
          <a:p>
            <a:pPr>
              <a:buFontTx/>
              <a:buChar char="-"/>
            </a:pPr>
            <a:r>
              <a:rPr lang="ru-RU" dirty="0"/>
              <a:t>отношение к нейровариативным людям – гериатрия от детства до старости;</a:t>
            </a:r>
          </a:p>
          <a:p>
            <a:pPr>
              <a:buFontTx/>
              <a:buChar char="-"/>
            </a:pPr>
            <a:r>
              <a:rPr lang="ru-RU" dirty="0"/>
              <a:t>смарт-геронтология и цифровое здоровье.</a:t>
            </a:r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3193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От злачных мест до либерального комода. Где жил, лечил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125"/>
            <a:ext cx="7620000" cy="619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4788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sz="4000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sz="4000" b="1" dirty="0">
                <a:solidFill>
                  <a:schemeClr val="accent6"/>
                </a:solidFill>
              </a:rPr>
              <a:t>СПАСИБО ЗА ВНИМАНИЕ!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48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Сейчас – время новых болезней,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связанных с возрастом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Стикеры Пожилой человек — бесплатные стикеры люд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90688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06757" y="6176963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9510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8225" y="417513"/>
            <a:ext cx="9667875" cy="142617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B050"/>
                </a:solidFill>
              </a:rPr>
              <a:t>Здоровое старение (ВОЗ, 2015, </a:t>
            </a:r>
            <a:br>
              <a:rPr lang="ru-RU" sz="4000" b="1" dirty="0">
                <a:solidFill>
                  <a:srgbClr val="00B050"/>
                </a:solidFill>
              </a:rPr>
            </a:br>
            <a:r>
              <a:rPr lang="ru-RU" sz="4000" b="1" dirty="0">
                <a:solidFill>
                  <a:srgbClr val="00B050"/>
                </a:solidFill>
              </a:rPr>
              <a:t>1-й технический доклад по старению)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692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ООН – ВОЗ: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Декада здорового старения (2021 – 2030 гг.)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изменить наше отношение к старости и процессу старения (антиэйджизм); </a:t>
            </a:r>
          </a:p>
          <a:p>
            <a:r>
              <a:rPr lang="ru-RU" dirty="0"/>
              <a:t>научить людей заботиться о своем здоровье и стареть правильно (продвижение здоровья для каждого – превентивная гериатрия);</a:t>
            </a:r>
          </a:p>
          <a:p>
            <a:r>
              <a:rPr lang="ru-RU" dirty="0"/>
              <a:t>создать в местных сообществах условия для развития потенциала людей старшего возраста (терапевтическая среда);</a:t>
            </a:r>
          </a:p>
          <a:p>
            <a:r>
              <a:rPr lang="ru-RU" dirty="0"/>
              <a:t>предоставить ориентированную на потребности людей старшего поколения интегрированную помощь, включая первичные медико-санитарные услуги (гериатрический подход в здравоохранении);</a:t>
            </a:r>
          </a:p>
          <a:p>
            <a:r>
              <a:rPr lang="ru-RU" dirty="0"/>
              <a:t>обеспечить людей старшего возраста необходимой им долговременной поддержкой (система долговременного ухода).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436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Концепты в геронтологии и гериатрии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и их операционализация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преждевременное старение (</a:t>
            </a:r>
            <a:r>
              <a:rPr lang="en-US" dirty="0"/>
              <a:t>geroscience</a:t>
            </a:r>
            <a:r>
              <a:rPr lang="ru-RU" dirty="0"/>
              <a:t>);</a:t>
            </a:r>
          </a:p>
          <a:p>
            <a:r>
              <a:rPr lang="ru-RU" dirty="0"/>
              <a:t>индивидуальная жизнеспособность (</a:t>
            </a:r>
            <a:r>
              <a:rPr lang="en-US" dirty="0"/>
              <a:t>intrinsic capacity)</a:t>
            </a:r>
            <a:r>
              <a:rPr lang="ru-RU" dirty="0"/>
              <a:t>;</a:t>
            </a:r>
          </a:p>
          <a:p>
            <a:r>
              <a:rPr lang="ru-RU" dirty="0"/>
              <a:t>старческая астения (</a:t>
            </a:r>
            <a:r>
              <a:rPr lang="en-US" dirty="0"/>
              <a:t>frailty)</a:t>
            </a:r>
            <a:r>
              <a:rPr lang="ru-RU" dirty="0"/>
              <a:t>;</a:t>
            </a:r>
          </a:p>
          <a:p>
            <a:r>
              <a:rPr lang="ru-RU" dirty="0"/>
              <a:t>возрастная жизнеспособность (</a:t>
            </a:r>
            <a:r>
              <a:rPr lang="en-US" dirty="0"/>
              <a:t>resilience)</a:t>
            </a:r>
            <a:r>
              <a:rPr lang="ru-RU" dirty="0"/>
              <a:t>.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207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МКБ-11: не старение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старение не является патологическим процессом, это нормальное свойство человека;</a:t>
            </a:r>
          </a:p>
          <a:p>
            <a:r>
              <a:rPr lang="ru-RU" dirty="0"/>
              <a:t>возраст - фактор риска многих заболеваний, в некоторых случаях – этиология;</a:t>
            </a:r>
          </a:p>
          <a:p>
            <a:r>
              <a:rPr lang="ru-RU" dirty="0"/>
              <a:t>хронологический возраст имеет ограниченное применение для индивидуальной диагностики, прогнозирования и лечения;</a:t>
            </a:r>
          </a:p>
          <a:p>
            <a:r>
              <a:rPr lang="ru-RU" dirty="0"/>
              <a:t>опасность эйджизма - десятилетия скрытой предвзятости в форме общественного эйджизма были открыто выражены во время пандемии COVID-19;</a:t>
            </a:r>
          </a:p>
          <a:p>
            <a:r>
              <a:rPr lang="ru-RU" dirty="0"/>
              <a:t>согласно докладу ВОЗ об эйджизме, опубликованному в марте 2021 года, во всем мире каждый второй человек имеет дискриминационные взгляды в отношении пожилых людей.</a:t>
            </a:r>
          </a:p>
        </p:txBody>
      </p:sp>
      <p:pic>
        <p:nvPicPr>
          <p:cNvPr id="4" name="Picture 3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0139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Возраст и индивидуальная жизнеспособность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МКБ-11 рекомендована Всемирной организацией здравоохранения к использованию с 1 января 2022 года с переходным периодом до 2027 года;</a:t>
            </a:r>
          </a:p>
          <a:p>
            <a:r>
              <a:rPr lang="ru-RU" dirty="0"/>
              <a:t>новые главы, в частности по народной (традиционной) медицине Японии и Китая;</a:t>
            </a:r>
          </a:p>
          <a:p>
            <a:r>
              <a:rPr lang="ru-RU" dirty="0"/>
              <a:t>отдельную рубрику </a:t>
            </a:r>
            <a:r>
              <a:rPr lang="en-US" dirty="0"/>
              <a:t>MG</a:t>
            </a:r>
            <a:r>
              <a:rPr lang="ru-RU" dirty="0"/>
              <a:t>2</a:t>
            </a:r>
            <a:r>
              <a:rPr lang="en-US" dirty="0"/>
              <a:t>A </a:t>
            </a:r>
            <a:r>
              <a:rPr lang="ru-RU" dirty="0"/>
              <a:t>заняло старение, определяемое по доменам индивидуальной жизнеспособности (соматический, когнитивный, двигательный, психологический, витальный/питание и сенсорный);</a:t>
            </a:r>
          </a:p>
          <a:p>
            <a:r>
              <a:rPr lang="ru-RU" dirty="0"/>
              <a:t>доменный подход – конкретизация ранней диагностики в гериатрии, раннего профилактического вмешательства. </a:t>
            </a:r>
            <a:endParaRPr lang="en-US" dirty="0"/>
          </a:p>
          <a:p>
            <a:endParaRPr lang="ru-RU" dirty="0"/>
          </a:p>
        </p:txBody>
      </p:sp>
      <p:pic>
        <p:nvPicPr>
          <p:cNvPr id="4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7504" y="6190405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5353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Индивидуальная жизнеспособность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endParaRPr lang="ru-RU" dirty="0"/>
          </a:p>
          <a:p>
            <a:pPr marL="514350" indent="-514350">
              <a:buAutoNum type="arabicParenR"/>
            </a:pPr>
            <a:r>
              <a:rPr lang="ru-RU" dirty="0"/>
              <a:t>Когнитивный домен (память, самоконтроль, способность решать проблемы, ориентация в пространстве, способность к усвоению новых навыков  и пр.);</a:t>
            </a:r>
          </a:p>
          <a:p>
            <a:pPr marL="514350" indent="-514350">
              <a:buAutoNum type="arabicParenR"/>
            </a:pPr>
            <a:r>
              <a:rPr lang="ru-RU" dirty="0"/>
              <a:t>Двигательный домен (баланс, походка, мышечная масса и сила – в современном понимании саркопения); </a:t>
            </a:r>
          </a:p>
        </p:txBody>
      </p:sp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8275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Индивидуальная жизнеспособность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3) Психологический домен (настроение, установки, эмоциональный фон);</a:t>
            </a:r>
          </a:p>
          <a:p>
            <a:pPr>
              <a:buNone/>
            </a:pPr>
            <a:r>
              <a:rPr lang="ru-RU" dirty="0"/>
              <a:t>4) Сенсорный домен (зрение, слух, обоняние, осязание);</a:t>
            </a:r>
          </a:p>
          <a:p>
            <a:pPr>
              <a:buNone/>
            </a:pPr>
            <a:r>
              <a:rPr lang="ru-RU" dirty="0"/>
              <a:t>5) Соматический домен (кардиореспираторные проблемы, нейроиммуноэндокринный фон, гормональный статус, полипрагмазия и пр.).</a:t>
            </a:r>
          </a:p>
        </p:txBody>
      </p:sp>
      <p:pic>
        <p:nvPicPr>
          <p:cNvPr id="5" name="Picture 4" descr="http://www.gerontolog.info/image/fon/emblem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06757" y="6215082"/>
            <a:ext cx="785243" cy="6429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8409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976</Words>
  <Application>Microsoft Macintosh PowerPoint</Application>
  <PresentationFormat>Широкоэкранный</PresentationFormat>
  <Paragraphs>82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Возраст как этиология. Новые болезни и методология их изучения в свете традиций русской терапевтической школы</vt:lpstr>
      <vt:lpstr>Сейчас – время новых болезней,  связанных с возрастом</vt:lpstr>
      <vt:lpstr>Здоровое старение (ВОЗ, 2015,  1-й технический доклад по старению)</vt:lpstr>
      <vt:lpstr>ООН – ВОЗ:  Декада здорового старения (2021 – 2030 гг.) </vt:lpstr>
      <vt:lpstr>Концепты в геронтологии и гериатрии  и их операционализация</vt:lpstr>
      <vt:lpstr>МКБ-11: не старение</vt:lpstr>
      <vt:lpstr>Возраст и индивидуальная жизнеспособность</vt:lpstr>
      <vt:lpstr>Индивидуальная жизнеспособность 1</vt:lpstr>
      <vt:lpstr>Индивидуальная жизнеспособность 2</vt:lpstr>
      <vt:lpstr>Возрастная анорексия</vt:lpstr>
      <vt:lpstr>Возраст как этиология</vt:lpstr>
      <vt:lpstr>Возраст как этиология</vt:lpstr>
      <vt:lpstr>Интегрированная помощь пожилым людям (ICOPE) </vt:lpstr>
      <vt:lpstr>Интегрированная помощь  пожилым людям (ICOPE) </vt:lpstr>
      <vt:lpstr>Интегрированная помощь  пожилым людям (ICOPE) </vt:lpstr>
      <vt:lpstr>Среда и возраст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 D</dc:title>
  <dc:creator>Пользователь</dc:creator>
  <cp:lastModifiedBy>Ирина Носкова</cp:lastModifiedBy>
  <cp:revision>64</cp:revision>
  <dcterms:created xsi:type="dcterms:W3CDTF">2022-03-21T19:16:09Z</dcterms:created>
  <dcterms:modified xsi:type="dcterms:W3CDTF">2024-04-07T17:36:49Z</dcterms:modified>
</cp:coreProperties>
</file>