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613" r:id="rId3"/>
    <p:sldId id="614" r:id="rId4"/>
    <p:sldId id="615" r:id="rId5"/>
    <p:sldId id="616" r:id="rId6"/>
    <p:sldId id="617" r:id="rId7"/>
    <p:sldId id="259" r:id="rId8"/>
    <p:sldId id="258" r:id="rId9"/>
    <p:sldId id="260" r:id="rId10"/>
    <p:sldId id="293" r:id="rId11"/>
    <p:sldId id="296" r:id="rId12"/>
    <p:sldId id="297" r:id="rId13"/>
    <p:sldId id="298" r:id="rId14"/>
    <p:sldId id="577" r:id="rId15"/>
    <p:sldId id="530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618" r:id="rId30"/>
    <p:sldId id="548" r:id="rId31"/>
    <p:sldId id="549" r:id="rId32"/>
    <p:sldId id="550" r:id="rId33"/>
    <p:sldId id="551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2" r:id="rId42"/>
    <p:sldId id="598" r:id="rId43"/>
    <p:sldId id="599" r:id="rId44"/>
    <p:sldId id="563" r:id="rId45"/>
    <p:sldId id="564" r:id="rId46"/>
    <p:sldId id="580" r:id="rId47"/>
    <p:sldId id="581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5" r:id="rId61"/>
    <p:sldId id="612" r:id="rId62"/>
    <p:sldId id="609" r:id="rId63"/>
    <p:sldId id="610" r:id="rId64"/>
    <p:sldId id="600" r:id="rId65"/>
    <p:sldId id="601" r:id="rId66"/>
    <p:sldId id="602" r:id="rId67"/>
    <p:sldId id="603" r:id="rId68"/>
    <p:sldId id="604" r:id="rId69"/>
    <p:sldId id="605" r:id="rId70"/>
    <p:sldId id="606" r:id="rId71"/>
    <p:sldId id="607" r:id="rId72"/>
    <p:sldId id="619" r:id="rId73"/>
    <p:sldId id="575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>
        <p:scale>
          <a:sx n="76" d="100"/>
          <a:sy n="76" d="100"/>
        </p:scale>
        <p:origin x="-180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C128D-B22F-4C77-9DD3-3B180203C71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8A341-C6B4-461F-9A46-CA899EAE0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37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rontolog.info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ontolog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ontolog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ontolog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ontolog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rontolog.info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ontolog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rontolog.info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rontolog.info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ontolog.info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52027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ВВЕДЕНИЕ В СОЦИАЛЬНО-МЕДИЦИНСКУЮ РЕАБИЛИТАЦИЮ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А.Н.Ильницкий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Новое в реабилитации: устойчивость</a:t>
            </a:r>
            <a:r>
              <a:rPr lang="en-US" sz="3500" b="1" dirty="0" smtClean="0">
                <a:solidFill>
                  <a:srgbClr val="00B050"/>
                </a:solidFill>
              </a:rPr>
              <a:t> (</a:t>
            </a:r>
            <a:r>
              <a:rPr lang="ru-RU" sz="3500" b="1" dirty="0" smtClean="0">
                <a:solidFill>
                  <a:srgbClr val="00B050"/>
                </a:solidFill>
              </a:rPr>
              <a:t>возрастная жизнеспособность)</a:t>
            </a:r>
            <a:endParaRPr lang="ru-RU" sz="35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Устойчивость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(возрастная жизнеспособность)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положительная установка на жизнедеятельность;</a:t>
            </a:r>
          </a:p>
          <a:p>
            <a:r>
              <a:rPr lang="ru-RU" dirty="0" smtClean="0"/>
              <a:t>проблемы (выход на пенсию, одиночество, уход из жизни близких людей и пр.) служат основой не для развития повышенной уязвимости (синдром старческой астении), но работают на адаптацию, формирование целей и смыслов любого возраста.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Возрастная жизнеспособность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био-психо-социальный феномен у людей разных возрастных групп;</a:t>
            </a:r>
          </a:p>
          <a:p>
            <a:r>
              <a:rPr lang="ru-RU" dirty="0" smtClean="0"/>
              <a:t>возможность мобилизации ресурсов человека при воздействии неблагоприятных факторов внутренней или внешней среды;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Возрастная жизнеспособность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впервые термин возрастная жизнеспособность был применен в литературе по психопатологии и был связан с такими понятиями как возможность позитивной психологии, развития личности, активации внутренних психологических резервов при воздействии неблагоприятной жизненной стрессовой ситуации;</a:t>
            </a:r>
          </a:p>
          <a:p>
            <a:r>
              <a:rPr lang="ru-RU" dirty="0" smtClean="0"/>
              <a:t>возможность поддержания физического и психического здоровья перед лицом серьезных жизненных невзгод.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Устойчивость – это стиль жизни!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Резилиенс-диета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(Ильницкого-Прощаева)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82648311_2637324523055459_417912999221238169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Рис, пшеница, кукуруза – 232 грамма/день, 811 ккал/день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7638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429420" cy="4286280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Картофель – 50 граммов/день,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39 ккал/день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01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6643734" cy="4214842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500 грамм хрустящих желтых, красных, зеленых продуктов день!</a:t>
            </a:r>
            <a:endParaRPr lang="ru-RU" sz="3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Основы правильного питания Все о здоровом образе жизни и пользе натуральных продук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9144000" cy="5286387"/>
          </a:xfrm>
          <a:prstGeom prst="rect">
            <a:avLst/>
          </a:prstGeom>
          <a:noFill/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Цельное молоко или сыр – 250 грамма/день, 153 ккал/день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milk1-640x4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29594"/>
            <a:ext cx="6096000" cy="4067175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Введение в проблему (ВОЗ, 2019)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еабилитация </a:t>
            </a:r>
            <a:r>
              <a:rPr lang="ru-RU" dirty="0"/>
              <a:t>и абилитация </a:t>
            </a:r>
            <a:r>
              <a:rPr lang="ru-RU" dirty="0" smtClean="0"/>
              <a:t>- </a:t>
            </a:r>
            <a:r>
              <a:rPr lang="ru-RU" dirty="0"/>
              <a:t>это процессы, направленные на обеспечение того, чтобы </a:t>
            </a:r>
            <a:r>
              <a:rPr lang="ru-RU" dirty="0" smtClean="0"/>
              <a:t>люди с ограниченными возможностями </a:t>
            </a:r>
            <a:r>
              <a:rPr lang="ru-RU" dirty="0"/>
              <a:t>смогли достигнуть и поддерживать оптимальный уровень физического, сенсорного, интеллектуального, психологического и/или социального </a:t>
            </a:r>
            <a:r>
              <a:rPr lang="ru-RU" dirty="0" smtClean="0"/>
              <a:t>функционирования;</a:t>
            </a:r>
          </a:p>
          <a:p>
            <a:r>
              <a:rPr lang="ru-RU" dirty="0" smtClean="0"/>
              <a:t>охватывает </a:t>
            </a:r>
            <a:r>
              <a:rPr lang="ru-RU" dirty="0"/>
              <a:t>широкий диапазон деятельности, включая реабилитационную медицинскую помощь, физиотерапию, психотерапию, логопедию и эрготерапию, а также вспомогательные </a:t>
            </a:r>
            <a:r>
              <a:rPr lang="ru-RU" dirty="0" smtClean="0"/>
              <a:t>услуги;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7746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Говядина и свинина – по 7 грамм/день, всего 30 ккал/день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-kak-pozharit-govyadinu-kusochka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23" y="1600200"/>
            <a:ext cx="6784953" cy="4525963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Мясо птицы – 29 грамм/день,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62 ккал/день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9_Куриная грудка _Фитс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85926"/>
            <a:ext cx="6643734" cy="4429156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Рыба – 28 грамм/день,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40 ккал/день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6500858" cy="4214842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Яйца – 13 грамм/день,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19 ккал/день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ee1b68789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01006"/>
            <a:ext cx="6096000" cy="4324350"/>
          </a:xfrm>
          <a:prstGeom prst="rect">
            <a:avLst/>
          </a:prstGeo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Растительный белок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бобы, чечевица, горох – 50 грамм/день, 172 ккал/день;</a:t>
            </a:r>
          </a:p>
          <a:p>
            <a:r>
              <a:rPr lang="ru-RU" dirty="0" smtClean="0"/>
              <a:t>продукты из сои – 25 грамм/день, 112 ккал/день;</a:t>
            </a:r>
          </a:p>
          <a:p>
            <a:r>
              <a:rPr lang="ru-RU" dirty="0" smtClean="0"/>
              <a:t>арахис – 25 грамм/день, 142 ккал/день;</a:t>
            </a:r>
          </a:p>
          <a:p>
            <a:r>
              <a:rPr lang="ru-RU" dirty="0" smtClean="0"/>
              <a:t>орехи – 25 грамм/день, 142 ккал/день. </a:t>
            </a: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Полиненасыщенные жиры – 40 грамм/день, 354 ккал/день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c8a73a0a-c644-4e8f-9d3a-3ab4786bbaaf_670x0_re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637" y="1600200"/>
            <a:ext cx="5710725" cy="4525963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Сладости в любом виде – 31 грамм/день, 120 ккал/день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9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00200"/>
            <a:ext cx="4143404" cy="4525963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u="sng" dirty="0" smtClean="0">
                <a:solidFill>
                  <a:srgbClr val="00B050"/>
                </a:solidFill>
              </a:rPr>
              <a:t>Устарело!!!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- </a:t>
            </a:r>
            <a:r>
              <a:rPr lang="en-US" b="1" dirty="0" smtClean="0">
                <a:solidFill>
                  <a:srgbClr val="00B050"/>
                </a:solidFill>
              </a:rPr>
              <a:t>1 </a:t>
            </a: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en-US" b="1" dirty="0" smtClean="0">
                <a:solidFill>
                  <a:srgbClr val="00B050"/>
                </a:solidFill>
              </a:rPr>
              <a:t>drink</a:t>
            </a:r>
            <a:r>
              <a:rPr lang="ru-RU" b="1" dirty="0" smtClean="0">
                <a:solidFill>
                  <a:srgbClr val="00B050"/>
                </a:solidFill>
              </a:rPr>
              <a:t>» 5 раз в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        неделю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        - 25 мл 70% спирта для ж                                    для женщин и 30                                                                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         мл для мужчин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7346" name="Picture 2" descr="Вино красное полезные свойства и ещё а, также и вместе с этим и - испанское вино m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857752" cy="6858001"/>
          </a:xfrm>
          <a:prstGeom prst="rect">
            <a:avLst/>
          </a:prstGeom>
          <a:noFill/>
        </p:spPr>
      </p:pic>
      <p:pic>
        <p:nvPicPr>
          <p:cNvPr id="7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Итоговые позиции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основной источник белка – растительные продукты, орехи, бобовые, рыба, соя; умеренное потребление птицы и яиц, красного мяса как можно меньше;</a:t>
            </a:r>
          </a:p>
          <a:p>
            <a:pPr marL="514350" indent="-514350">
              <a:buAutoNum type="arabicParenR"/>
            </a:pPr>
            <a:r>
              <a:rPr lang="ru-RU" dirty="0" smtClean="0"/>
              <a:t>основной источник жира – растительные масла (оливковое, подсолнечное и прочее);</a:t>
            </a:r>
          </a:p>
          <a:p>
            <a:pPr marL="514350" indent="-514350">
              <a:buAutoNum type="arabicParenR"/>
            </a:pPr>
            <a:r>
              <a:rPr lang="ru-RU" dirty="0" smtClean="0"/>
              <a:t>основной источник углеводов – цельное зерно, поменьше рафинированных продуктов;</a:t>
            </a:r>
          </a:p>
          <a:p>
            <a:pPr marL="514350" indent="-514350">
              <a:buAutoNum type="arabicParenR"/>
            </a:pPr>
            <a:r>
              <a:rPr lang="ru-RU" dirty="0" smtClean="0"/>
              <a:t>не менее 5 раз в день овощи и фрукты, поменьше картофеля;</a:t>
            </a:r>
          </a:p>
          <a:p>
            <a:pPr marL="514350" indent="-514350">
              <a:buAutoNum type="arabicParenR"/>
            </a:pPr>
            <a:r>
              <a:rPr lang="ru-RU" dirty="0" smtClean="0"/>
              <a:t>умеренное питание, «без перебора».  </a:t>
            </a: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Правильные уроки пандемии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5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Определение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 smtClean="0"/>
              <a:t>Реабилитация</a:t>
            </a:r>
            <a:r>
              <a:rPr lang="ru-RU" dirty="0"/>
              <a:t> представляет собой совокупность мероприятий, призванных обеспечить </a:t>
            </a:r>
            <a:r>
              <a:rPr lang="ru-RU" dirty="0" smtClean="0"/>
              <a:t>людям </a:t>
            </a:r>
            <a:r>
              <a:rPr lang="ru-RU" dirty="0"/>
              <a:t>с нарушениями функций в результате болезней, травм и врожденных дефектов приспособление к новым условиям жизни в обществе, в котором они </a:t>
            </a:r>
            <a:r>
              <a:rPr lang="ru-RU" dirty="0" smtClean="0"/>
              <a:t>живут.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6754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Питание и самоизоляция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планировать покупки, не покупать много про запас;</a:t>
            </a:r>
          </a:p>
          <a:p>
            <a:r>
              <a:rPr lang="ru-RU" dirty="0" smtClean="0"/>
              <a:t>планирование использование продуктов, начинать со свежих (замороженные овощи и фрукты –хороший вариант);</a:t>
            </a:r>
          </a:p>
          <a:p>
            <a:r>
              <a:rPr lang="ru-RU" dirty="0" smtClean="0"/>
              <a:t>готовить дома (свежеприготовленная горячая пища вкуснее и безопаснее, чем полученная по доставке и разогретая дополнительно; </a:t>
            </a:r>
            <a:endParaRPr lang="ru-RU" dirty="0"/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Питание и самоизоляция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следить за размерами порций;</a:t>
            </a:r>
          </a:p>
          <a:p>
            <a:r>
              <a:rPr lang="ru-RU" dirty="0" smtClean="0"/>
              <a:t>ограничить потребление соли;</a:t>
            </a:r>
          </a:p>
          <a:p>
            <a:r>
              <a:rPr lang="ru-RU" dirty="0" smtClean="0"/>
              <a:t>ограничить потребление сахара;</a:t>
            </a:r>
          </a:p>
          <a:p>
            <a:r>
              <a:rPr lang="ru-RU" dirty="0" smtClean="0"/>
              <a:t>ограничить потребление жиров до уровня менее 30 процентов от совокупного потребления энергии, при этом насыщенные жиры должны составлять не более 10 процентов от этого объема. </a:t>
            </a:r>
            <a:endParaRPr lang="ru-RU" dirty="0"/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Питание и самоизоляция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достаточное количество клетчатки;</a:t>
            </a:r>
          </a:p>
          <a:p>
            <a:r>
              <a:rPr lang="ru-RU" dirty="0" smtClean="0"/>
              <a:t>пить;</a:t>
            </a:r>
          </a:p>
          <a:p>
            <a:r>
              <a:rPr lang="ru-RU" dirty="0" smtClean="0"/>
              <a:t> прекратить или минимизировать прием алкоголя (снижение контроля за поведением и появление случаев синдрома домашнего насилия);</a:t>
            </a:r>
          </a:p>
          <a:p>
            <a:r>
              <a:rPr lang="ru-RU" dirty="0" smtClean="0"/>
              <a:t>собираться за столом вместе (с теми, кто вместе проводит время в условиях изоляции).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Правила приготовления пищи 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руки, кухонные приборы и поверхности всегда должны быть чистыми;</a:t>
            </a:r>
          </a:p>
          <a:p>
            <a:r>
              <a:rPr lang="ru-RU" dirty="0" smtClean="0"/>
              <a:t>сырые продукты должны находиться отдельно от готовых, особенно это касается сырого мяса и свежих продуктов;</a:t>
            </a:r>
          </a:p>
          <a:p>
            <a:r>
              <a:rPr lang="ru-RU" dirty="0" smtClean="0"/>
              <a:t>блюда должны быть доведены до полной готовности;</a:t>
            </a:r>
          </a:p>
          <a:p>
            <a:r>
              <a:rPr lang="ru-RU" dirty="0" smtClean="0"/>
              <a:t>продукты питания должны храниться при безопасной температуре (ниже 5°C или выше 60°C);</a:t>
            </a:r>
          </a:p>
          <a:p>
            <a:r>
              <a:rPr lang="ru-RU" dirty="0" smtClean="0"/>
              <a:t>вода и сырые продукты должны поступать из надежных источников.</a:t>
            </a:r>
          </a:p>
          <a:p>
            <a:endParaRPr lang="ru-RU" dirty="0"/>
          </a:p>
        </p:txBody>
      </p:sp>
      <p:pic>
        <p:nvPicPr>
          <p:cNvPr id="4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57166"/>
            <a:ext cx="5000660" cy="6072230"/>
          </a:xfrm>
        </p:spPr>
      </p:pic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4252" y="6072206"/>
            <a:ext cx="959748" cy="7857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6309320"/>
            <a:ext cx="222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  <a:hlinkClick r:id="rId4"/>
              </a:rPr>
              <a:t>www.gerontolog.info</a:t>
            </a:r>
            <a:endParaRPr lang="ru-RU" b="1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Куркума длинная: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иммунное воспаление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многолетнее травянистое растение, клубневидное корневище которого используется как пряность, краситель и лекарственное растение;</a:t>
            </a:r>
          </a:p>
          <a:p>
            <a:r>
              <a:rPr lang="ru-RU" dirty="0" smtClean="0"/>
              <a:t>является одним из основных компонентов в индийской приправе карри;</a:t>
            </a:r>
          </a:p>
          <a:p>
            <a:r>
              <a:rPr lang="ru-RU" dirty="0" smtClean="0"/>
              <a:t>обладает системным антивозрастным эффектом за счет снижения интенсивности хронического иммунного воспаления;</a:t>
            </a:r>
          </a:p>
          <a:p>
            <a:r>
              <a:rPr lang="ru-RU" dirty="0" smtClean="0"/>
              <a:t>применяется от 400 до 600 миллиграмм экстракта растения три раза в день на протяжении не менее двух месяцев.</a:t>
            </a:r>
          </a:p>
          <a:p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6097658"/>
            <a:ext cx="928662" cy="76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6309320"/>
            <a:ext cx="222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  <a:hlinkClick r:id="rId3"/>
              </a:rPr>
              <a:t>www.gerontolog.info</a:t>
            </a:r>
            <a:endParaRPr lang="ru-RU" b="1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Имбирь: иммунное воспаление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снижает системный провоспалительный статус;</a:t>
            </a:r>
          </a:p>
          <a:p>
            <a:r>
              <a:rPr lang="ru-RU" dirty="0" smtClean="0"/>
              <a:t>может применяться в виде эфирного масла при проведении процедур аромотерапии при лечении психоэмоциональных расстройств, возрастных изменений суставов, применяется в горячих ингаляциях, в ваннах, для растираний, для массажа.</a:t>
            </a: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998" y="6000768"/>
            <a:ext cx="1047001" cy="857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6309320"/>
            <a:ext cx="222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  <a:hlinkClick r:id="rId3"/>
              </a:rPr>
              <a:t>www.gerontolog.info</a:t>
            </a:r>
            <a:endParaRPr lang="ru-RU" b="1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in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998" y="6000768"/>
            <a:ext cx="1047001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Черника обыкновенная: антиоксидант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дозе от 240 до 600 мг  при длительности приема от 2 до 3 месяцев – попадание в «окно гермезиса»;</a:t>
            </a:r>
          </a:p>
          <a:p>
            <a:r>
              <a:rPr lang="ru-RU" dirty="0" smtClean="0"/>
              <a:t>мощное антиокислительное действие за счет наличия большого количества флавоноидов, танинов, микроэлементов;</a:t>
            </a:r>
          </a:p>
          <a:p>
            <a:r>
              <a:rPr lang="ru-RU" dirty="0" smtClean="0"/>
              <a:t>предупреждение возраст-ассоциированных заболеваний глаз, улучшение сумеречного зрения.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4252" y="6072206"/>
            <a:ext cx="959748" cy="7857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6309320"/>
            <a:ext cx="222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  <a:hlinkClick r:id="rId3"/>
              </a:rPr>
              <a:t>www.gerontolog.info</a:t>
            </a:r>
            <a:endParaRPr lang="ru-RU" b="1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Черника обыкновенная: другие эффекты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связи с наличием гликозида неомиртиллина на фоне употребления черники может снижаться уровень глюкозы в сыворотке крови;</a:t>
            </a:r>
          </a:p>
          <a:p>
            <a:r>
              <a:rPr lang="ru-RU" dirty="0" smtClean="0"/>
              <a:t>краситель антоциан обладает способностью модулировать функции эндотелия сосудов и предупреждать возраст-зависимые заболевания сердечно-сосудистой системы.</a:t>
            </a: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4252" y="6072206"/>
            <a:ext cx="959748" cy="7857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6309320"/>
            <a:ext cx="222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  <a:hlinkClick r:id="rId3"/>
              </a:rPr>
              <a:t>www.gerontolog.info</a:t>
            </a:r>
            <a:endParaRPr lang="ru-RU" b="1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Аспекты реабилитации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медицинский;</a:t>
            </a:r>
          </a:p>
          <a:p>
            <a:r>
              <a:rPr lang="ru-RU" dirty="0" smtClean="0"/>
              <a:t>Физический;</a:t>
            </a:r>
          </a:p>
          <a:p>
            <a:r>
              <a:rPr lang="ru-RU" dirty="0"/>
              <a:t>п</a:t>
            </a:r>
            <a:r>
              <a:rPr lang="ru-RU" dirty="0" smtClean="0"/>
              <a:t>сихологический;</a:t>
            </a:r>
          </a:p>
          <a:p>
            <a:r>
              <a:rPr lang="ru-RU" dirty="0" smtClean="0"/>
              <a:t>профессиональный </a:t>
            </a:r>
            <a:r>
              <a:rPr lang="ru-RU" dirty="0"/>
              <a:t>(</a:t>
            </a:r>
            <a:r>
              <a:rPr lang="ru-RU" dirty="0" smtClean="0"/>
              <a:t>трудовой);</a:t>
            </a:r>
          </a:p>
          <a:p>
            <a:r>
              <a:rPr lang="ru-RU" dirty="0" smtClean="0"/>
              <a:t>социально-экономический.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3233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solidFill>
                  <a:srgbClr val="00B050"/>
                </a:solidFill>
              </a:rPr>
              <a:t>Росторопша пятн</a:t>
            </a:r>
            <a:r>
              <a:rPr lang="ru-RU" dirty="0" smtClean="0">
                <a:solidFill>
                  <a:srgbClr val="00B050"/>
                </a:solidFill>
              </a:rPr>
              <a:t>истая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Picture 2" descr="http://gerontolog.info/image/fon/emblema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1474" y="6143644"/>
            <a:ext cx="872525" cy="714380"/>
          </a:xfrm>
          <a:prstGeom prst="rect">
            <a:avLst/>
          </a:prstGeom>
          <a:noFill/>
        </p:spPr>
      </p:pic>
      <p:pic>
        <p:nvPicPr>
          <p:cNvPr id="65538" name="Picture 2" descr="https://avatars.mds.yandex.net/get-pdb/1211668/d87c9ee6-dbd5-492c-ba13-77c7a2789794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32204"/>
            <a:ext cx="5762743" cy="41950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91880" y="6309320"/>
            <a:ext cx="222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  <a:hlinkClick r:id="rId4"/>
              </a:rPr>
              <a:t>www.gerontolog.info</a:t>
            </a:r>
            <a:endParaRPr lang="ru-RU" b="1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Расторопша пятнистая (молочный чертополох): гепатопротекция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усиливает </a:t>
            </a:r>
            <a:r>
              <a:rPr lang="ru-RU" dirty="0" err="1" smtClean="0"/>
              <a:t>детоксикационную</a:t>
            </a:r>
            <a:r>
              <a:rPr lang="ru-RU" dirty="0" smtClean="0"/>
              <a:t> функцию печени, мощный противовоспалительный и </a:t>
            </a:r>
            <a:r>
              <a:rPr lang="ru-RU" dirty="0" err="1" smtClean="0"/>
              <a:t>антиоксидантный</a:t>
            </a:r>
            <a:r>
              <a:rPr lang="ru-RU" dirty="0" smtClean="0"/>
              <a:t> эффект;</a:t>
            </a:r>
          </a:p>
          <a:p>
            <a:r>
              <a:rPr lang="ru-RU" dirty="0" smtClean="0"/>
              <a:t>в комплексном антивозрастном воздействии можно добиться улучшения внешнего вида кожи (формирование эффекта «красота изнутри»);</a:t>
            </a:r>
          </a:p>
          <a:p>
            <a:r>
              <a:rPr lang="ru-RU" dirty="0" smtClean="0"/>
              <a:t>по одной капсуле два раза в день во время еды, в капсуле содержится 175 мг концентрата из семян.</a:t>
            </a:r>
          </a:p>
          <a:p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970" y="6000768"/>
            <a:ext cx="1047030" cy="857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6309320"/>
            <a:ext cx="222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  <a:hlinkClick r:id="rId3"/>
              </a:rPr>
              <a:t>www.gerontolog.info</a:t>
            </a:r>
            <a:endParaRPr lang="ru-RU" b="1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Жажда – понятие субъективное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5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943" y="1600200"/>
            <a:ext cx="5952113" cy="4525963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69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Сколько надо пить воды: объемы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 smtClean="0"/>
              <a:t>человек весом в 70 кг - 45 литров воды;</a:t>
            </a:r>
          </a:p>
          <a:p>
            <a:r>
              <a:rPr lang="be-BY" dirty="0" smtClean="0"/>
              <a:t>30 литров внутри клеток, 15 литров – в плазме крови и в тканях;</a:t>
            </a:r>
          </a:p>
          <a:p>
            <a:r>
              <a:rPr lang="be-BY" b="1" dirty="0" smtClean="0">
                <a:solidFill>
                  <a:srgbClr val="00B050"/>
                </a:solidFill>
              </a:rPr>
              <a:t>пить надо в среднем 30 – 50 мл на один килограмм массы тела</a:t>
            </a:r>
            <a:r>
              <a:rPr lang="be-BY" dirty="0" smtClean="0"/>
              <a:t>;</a:t>
            </a:r>
          </a:p>
          <a:p>
            <a:r>
              <a:rPr lang="be-BY" dirty="0" smtClean="0"/>
              <a:t> при наличии заболеваний – следовать рекомендациям врача!</a:t>
            </a:r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80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Загар!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4522925_1037069623080965_125761350310607251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4222" y="6072206"/>
            <a:ext cx="959778" cy="7858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6309320"/>
            <a:ext cx="222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  <a:hlinkClick r:id="rId4"/>
              </a:rPr>
              <a:t>www.gerontolog.info</a:t>
            </a:r>
            <a:endParaRPr lang="ru-RU" b="1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Зона с невысоким уровнем инсоляции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5036179_1076400615814532_176712972043724157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14488"/>
            <a:ext cx="4714908" cy="4697427"/>
          </a:xfrm>
        </p:spPr>
      </p:pic>
      <p:pic>
        <p:nvPicPr>
          <p:cNvPr id="6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4222" y="6072206"/>
            <a:ext cx="959778" cy="7858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6309320"/>
            <a:ext cx="222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  <a:hlinkClick r:id="rId4"/>
              </a:rPr>
              <a:t>www.gerontolog.info</a:t>
            </a:r>
            <a:endParaRPr lang="ru-RU" b="1" u="sng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СОВРЕМЕННЫЕ ПРЕДСТАВЛЕНИЯ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 ФИЗИЧЕСКОЙ АКТИВНОСТИ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0917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Определение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Физическая активность - это любые движения тела при помощи мышечной силы, сопровождающиеся расходом энергии, включая физическую активность на работе, в свободное время, а также обычные виды ежедневной физической деятельности.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8333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Интенсивность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физической активности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dirty="0" smtClean="0"/>
              <a:t>Интенсивность физической активности - это темп занятий физической активностью или величина усилий, необходимых для осуществления какого-либо вида активности или упражнения. Ее можно охарактеризовать словами: насколько напряженно работает человек для выполнения определенного вида активности.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6487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Метаболический эквивалент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dirty="0" smtClean="0"/>
              <a:t>Метаболический эквивалент (МЕТ) - отношение уровня метаболизма человека во время физической активности к уровню его метаболизма в состоянии покоя; </a:t>
            </a:r>
          </a:p>
          <a:p>
            <a:r>
              <a:rPr lang="ru-RU" dirty="0" smtClean="0"/>
              <a:t> один МЕТ – это количество энергии, затрачиваемое человеком в состоянии покоя и эквивалентное сжиганию 1 ккал/кг/час;</a:t>
            </a:r>
          </a:p>
          <a:p>
            <a:r>
              <a:rPr lang="ru-RU" dirty="0" smtClean="0"/>
              <a:t> умеренно активный человек сжигает в 3-6 раз больше калорий (3-6 МЕТ); </a:t>
            </a:r>
          </a:p>
          <a:p>
            <a:r>
              <a:rPr lang="ru-RU" dirty="0" smtClean="0"/>
              <a:t>высоко активный человек – более чем в 6 раз (&gt;6 MET).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367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«Больная жизнь» </a:t>
            </a:r>
            <a:br>
              <a:rPr lang="ru-RU" sz="3500" b="1" dirty="0" smtClean="0">
                <a:solidFill>
                  <a:srgbClr val="00B050"/>
                </a:solidFill>
              </a:rPr>
            </a:br>
            <a:r>
              <a:rPr lang="ru-RU" sz="3500" b="1" dirty="0" smtClean="0">
                <a:solidFill>
                  <a:srgbClr val="00B050"/>
                </a:solidFill>
              </a:rPr>
              <a:t>(Сергей Петрович Боткин, 1832 – 1889)</a:t>
            </a:r>
            <a:endParaRPr lang="ru-RU" sz="35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110" y="1600200"/>
            <a:ext cx="3785779" cy="4525963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9400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Физическая активность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умеренной интенсивности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быстрая ходьба;</a:t>
            </a:r>
          </a:p>
          <a:p>
            <a:r>
              <a:rPr lang="ru-RU" dirty="0" smtClean="0"/>
              <a:t>танцы;</a:t>
            </a:r>
          </a:p>
          <a:p>
            <a:r>
              <a:rPr lang="ru-RU" dirty="0" smtClean="0"/>
              <a:t>работа в саду;</a:t>
            </a:r>
          </a:p>
          <a:p>
            <a:r>
              <a:rPr lang="ru-RU" dirty="0" smtClean="0"/>
              <a:t>работа по дому и хозяйству;</a:t>
            </a:r>
          </a:p>
          <a:p>
            <a:r>
              <a:rPr lang="ru-RU" dirty="0" smtClean="0"/>
              <a:t>традиционная охота и сбор урожая;</a:t>
            </a:r>
          </a:p>
          <a:p>
            <a:r>
              <a:rPr lang="ru-RU" dirty="0" smtClean="0"/>
              <a:t>активные игры и спортивные занятия с детьми/прогулки с домашними животными;</a:t>
            </a:r>
          </a:p>
          <a:p>
            <a:r>
              <a:rPr lang="ru-RU" dirty="0" smtClean="0"/>
              <a:t>основные строительные работы (например, кровельные или малярные работы);</a:t>
            </a:r>
          </a:p>
          <a:p>
            <a:r>
              <a:rPr lang="ru-RU" dirty="0" smtClean="0"/>
              <a:t>перенос/перемещение предметов умеренной тяжести (менее 20 кг).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0615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Физическая активность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высокой интенсивности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бег;</a:t>
            </a:r>
          </a:p>
          <a:p>
            <a:r>
              <a:rPr lang="ru-RU" dirty="0" smtClean="0"/>
              <a:t>энергичный подъем в гору/восхождение;</a:t>
            </a:r>
          </a:p>
          <a:p>
            <a:r>
              <a:rPr lang="ru-RU" dirty="0" smtClean="0"/>
              <a:t>быстрая езда на велосипеде;</a:t>
            </a:r>
          </a:p>
          <a:p>
            <a:r>
              <a:rPr lang="ru-RU" dirty="0" smtClean="0"/>
              <a:t>аэробика;</a:t>
            </a:r>
          </a:p>
          <a:p>
            <a:r>
              <a:rPr lang="ru-RU" dirty="0" smtClean="0"/>
              <a:t>быстрое плавание;</a:t>
            </a:r>
          </a:p>
          <a:p>
            <a:r>
              <a:rPr lang="ru-RU" dirty="0" smtClean="0"/>
              <a:t>спортивные соревнования и игры (например, традиционные игры, футбол, волейбол, хоккей, баскетбол);</a:t>
            </a:r>
          </a:p>
          <a:p>
            <a:r>
              <a:rPr lang="ru-RU" dirty="0" smtClean="0"/>
              <a:t>энергичная работа с лопатой или рытье канав;</a:t>
            </a:r>
          </a:p>
          <a:p>
            <a:r>
              <a:rPr lang="ru-RU" dirty="0" smtClean="0"/>
              <a:t>перенос/перемещение тяжестей (более 20 кг).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543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Положительные эффекты физической активности 1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увеличение количество шагов – положительная динамика уровня холестерина;</a:t>
            </a:r>
          </a:p>
          <a:p>
            <a:r>
              <a:rPr lang="ru-RU" dirty="0" smtClean="0"/>
              <a:t>аэробные нагрузки короткой интенсивности – снижение риска сердечно-сосудистой патологии;</a:t>
            </a:r>
          </a:p>
          <a:p>
            <a:r>
              <a:rPr lang="ru-RU" dirty="0" smtClean="0"/>
              <a:t>аэробные нагрузки и упражнения на сопротивление (4 недели) – снижение жесткости стенки аорты;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5492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Положительные эффекты физической активности 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велотренировки</a:t>
            </a:r>
            <a:r>
              <a:rPr lang="ru-RU" dirty="0" smtClean="0"/>
              <a:t> (4 недели) – снижение уровня </a:t>
            </a:r>
            <a:r>
              <a:rPr lang="ru-RU" dirty="0" err="1" smtClean="0"/>
              <a:t>триглицеридов</a:t>
            </a:r>
            <a:r>
              <a:rPr lang="ru-RU" dirty="0" smtClean="0"/>
              <a:t> плазмы;</a:t>
            </a:r>
          </a:p>
          <a:p>
            <a:r>
              <a:rPr lang="ru-RU" dirty="0" smtClean="0"/>
              <a:t>сочетание аэробных нагрузок и упражнений на сопротивление – мобилизация жира и увеличение аэробного резерва;</a:t>
            </a:r>
          </a:p>
          <a:p>
            <a:r>
              <a:rPr lang="ru-RU" dirty="0" smtClean="0"/>
              <a:t>короткие анаэробные нагрузки (на сопротивление) – снижение артериального давления и замедление частоты сердечных сокращений;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84426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Положительные эффекты физической активности 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упражнения на сопротивление – снижение мышечной слабости, увеличение чувствительности к инсулину; повышение качества жизни. 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59179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Минимальный уровень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физической активности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аэробные нагрузки средней интенсивности 150 минут в неделю </a:t>
            </a:r>
            <a:r>
              <a:rPr lang="ru-RU" b="1" dirty="0" smtClean="0">
                <a:solidFill>
                  <a:srgbClr val="00B050"/>
                </a:solidFill>
              </a:rPr>
              <a:t>или</a:t>
            </a:r>
          </a:p>
          <a:p>
            <a:r>
              <a:rPr lang="ru-RU" dirty="0" smtClean="0"/>
              <a:t>аэробные нагрузки высокой интенсивности 75 минут в неделю,</a:t>
            </a:r>
          </a:p>
          <a:p>
            <a:r>
              <a:rPr lang="ru-RU" dirty="0" smtClean="0"/>
              <a:t>не менее 10 минут в день,</a:t>
            </a:r>
          </a:p>
          <a:p>
            <a:r>
              <a:rPr lang="ru-RU" dirty="0" smtClean="0"/>
              <a:t>упражнения для укрепления основных мышечных групп не менее 2 дней в неделю,</a:t>
            </a:r>
          </a:p>
          <a:p>
            <a:r>
              <a:rPr lang="ru-RU" dirty="0" smtClean="0"/>
              <a:t>упражнения на баланс (</a:t>
            </a:r>
            <a:r>
              <a:rPr lang="ru-RU" dirty="0" err="1" smtClean="0"/>
              <a:t>чай-ши</a:t>
            </a:r>
            <a:r>
              <a:rPr lang="ru-RU" dirty="0" smtClean="0"/>
              <a:t>) или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любые доступные упражнения по состоянию здоровья! 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4604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7" cy="6000792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6417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-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143668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63787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AKAT_fizicheskaya_aktivn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358245" cy="6143668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26273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Fitrace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травмы опорно-двигательного аппарата, аритмии и внезапная сердечная смерть, инфаркт миокарда, </a:t>
            </a:r>
            <a:r>
              <a:rPr lang="en-US" dirty="0" smtClean="0"/>
              <a:t> </a:t>
            </a:r>
            <a:r>
              <a:rPr lang="ru-RU" dirty="0" err="1" smtClean="0"/>
              <a:t>бронхоконстрикция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синдром </a:t>
            </a:r>
            <a:r>
              <a:rPr lang="ru-RU" dirty="0" err="1" smtClean="0"/>
              <a:t>перетренированности</a:t>
            </a:r>
            <a:r>
              <a:rPr lang="ru-RU" dirty="0" smtClean="0"/>
              <a:t>, то есть </a:t>
            </a:r>
            <a:r>
              <a:rPr lang="ru-RU" dirty="0" err="1" smtClean="0"/>
              <a:t>дезадаптация</a:t>
            </a:r>
            <a:r>
              <a:rPr lang="ru-RU" dirty="0" smtClean="0"/>
              <a:t> к чрезмерным физическим нагрузкам без адекватного отдыха;</a:t>
            </a:r>
            <a:endParaRPr lang="en-US" dirty="0" smtClean="0"/>
          </a:p>
          <a:p>
            <a:r>
              <a:rPr lang="ru-RU" dirty="0" smtClean="0"/>
              <a:t>длится месяцами, включая тяжелые симптомы на эндокринном, а также иммунологическом, неврологическом и психологическом уровнях;</a:t>
            </a:r>
            <a:endParaRPr lang="en-US" dirty="0" smtClean="0"/>
          </a:p>
          <a:p>
            <a:r>
              <a:rPr lang="ru-RU" dirty="0" smtClean="0"/>
              <a:t>повышение уровня гормонов стресса, противовоспалительных цитокинов и активных форм кислорода;</a:t>
            </a:r>
          </a:p>
          <a:p>
            <a:r>
              <a:rPr lang="ru-RU" dirty="0" smtClean="0"/>
              <a:t>инфекции  верхних дыхательных путей</a:t>
            </a:r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511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Что должен знать каждый, кто занимается реабилитацией?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628800"/>
            <a:ext cx="6552728" cy="4392488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78529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Гиподинамия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70ae3b5fa720909bcaf9a56b11b0a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6429419" cy="5357850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74299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0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15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Саркопения</a:t>
            </a:r>
            <a:r>
              <a:rPr lang="ru-RU" b="1" dirty="0" smtClean="0">
                <a:solidFill>
                  <a:srgbClr val="00B050"/>
                </a:solidFill>
              </a:rPr>
              <a:t>: определение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Саркопения – это синдром, который характеризуется прогрессивной </a:t>
            </a:r>
            <a:r>
              <a:rPr lang="ru-RU" dirty="0" err="1" smtClean="0"/>
              <a:t>генерализованной</a:t>
            </a:r>
            <a:r>
              <a:rPr lang="ru-RU" dirty="0" smtClean="0"/>
              <a:t> потерей мышечной массы и силы. Бывает:</a:t>
            </a:r>
          </a:p>
          <a:p>
            <a:pPr>
              <a:buFontTx/>
              <a:buChar char="-"/>
            </a:pPr>
            <a:r>
              <a:rPr lang="ru-RU" dirty="0" smtClean="0"/>
              <a:t>первичный и вторичный;</a:t>
            </a:r>
          </a:p>
          <a:p>
            <a:pPr>
              <a:buFontTx/>
              <a:buChar char="-"/>
            </a:pPr>
            <a:r>
              <a:rPr lang="ru-RU" dirty="0" smtClean="0"/>
              <a:t>острый и хронический (6 месяцев);</a:t>
            </a:r>
          </a:p>
          <a:p>
            <a:pPr>
              <a:buFontTx/>
              <a:buChar char="-"/>
            </a:pPr>
            <a:r>
              <a:rPr lang="en-US" dirty="0" smtClean="0"/>
              <a:t>European Working Group Sarcopenia in Older People - 2, 2018 </a:t>
            </a:r>
            <a:r>
              <a:rPr lang="ru-RU" dirty="0" smtClean="0"/>
              <a:t>год, октябрь, Берлин.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73579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Саркопения</a:t>
            </a:r>
            <a:r>
              <a:rPr lang="ru-RU" b="1" dirty="0" smtClean="0">
                <a:solidFill>
                  <a:srgbClr val="00B050"/>
                </a:solidFill>
              </a:rPr>
              <a:t>: определение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вторичная саркопения - сепсис, ВИЧ-инфекция, онкологическая патология, хроническая почечная недостаточность, группа хронических обструктивных болезней легких, хроническая сердечная недостаточность;</a:t>
            </a:r>
          </a:p>
          <a:p>
            <a:r>
              <a:rPr lang="ru-RU" dirty="0" smtClean="0"/>
              <a:t>патогенетические механизмы первичной саркопении и вторичной саркопении обусловлены экспрессией одних групп генов.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70035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Скрининг саркопении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SARC-F-Screen-for-Sarcopen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1357298"/>
            <a:ext cx="7572428" cy="4714907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78795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Диагностика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мышечная сила менее 16 кг для женщин и менее 27 кг для мужчин (по данным кистевой динамометрии) или уровень физической работоспособности 8 или менее пунктов по данным теста </a:t>
            </a:r>
            <a:r>
              <a:rPr lang="en-US" dirty="0" smtClean="0">
                <a:solidFill>
                  <a:srgbClr val="00B050"/>
                </a:solidFill>
              </a:rPr>
              <a:t>Short Physical Performance Battery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dirty="0" smtClean="0"/>
              <a:t>мышечная масса/рост2 – менее 5,5 кг/м2 для женщин и менее 7,26 кг/м2 для мужчин (по данным </a:t>
            </a:r>
            <a:r>
              <a:rPr lang="ru-RU" dirty="0" err="1" smtClean="0"/>
              <a:t>двухфотонной</a:t>
            </a:r>
            <a:r>
              <a:rPr lang="ru-RU" dirty="0" smtClean="0"/>
              <a:t> рентгеновской </a:t>
            </a:r>
            <a:r>
              <a:rPr lang="ru-RU" dirty="0" err="1" smtClean="0"/>
              <a:t>абсорбциометрии</a:t>
            </a:r>
            <a:r>
              <a:rPr lang="ru-RU" dirty="0" smtClean="0"/>
              <a:t>);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1856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51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Просто,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достоверно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5150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5150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окружность руки – 3,14 * толщину кожно-мышечной складки трицепса.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5150" algn="l"/>
              </a:tabLst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5150" algn="l"/>
              </a:tabLst>
            </a:pPr>
            <a:r>
              <a:rPr lang="ru-RU" sz="3000" i="1" dirty="0" smtClean="0">
                <a:latin typeface="+mj-lt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изкая</a:t>
            </a:r>
            <a:r>
              <a:rPr kumimoji="0" lang="ru-RU" sz="3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мышечная масса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5150" algn="l"/>
              </a:tabLst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5150" algn="l"/>
              </a:tabLst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+mj-lt"/>
                <a:ea typeface="Calibri" pitchFamily="34" charset="0"/>
                <a:cs typeface="Times New Roman" pitchFamily="18" charset="0"/>
              </a:rPr>
              <a:t> &lt;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21,1 см для мужчин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5150" algn="l"/>
              </a:tabLst>
            </a:pPr>
            <a:r>
              <a:rPr lang="en-US" sz="3000" dirty="0" smtClean="0">
                <a:latin typeface="+mj-lt"/>
                <a:ea typeface="Calibri" pitchFamily="34" charset="0"/>
                <a:cs typeface="Times New Roman" pitchFamily="18" charset="0"/>
              </a:rPr>
              <a:t>  &lt; </a:t>
            </a:r>
            <a:r>
              <a:rPr lang="ru-RU" sz="3000" dirty="0" smtClean="0"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9,2 см для женщин.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645150" algn="l"/>
              </a:tabLst>
            </a:pPr>
            <a:r>
              <a:rPr lang="ru-RU" sz="3000" i="1" dirty="0" smtClean="0">
                <a:latin typeface="+mj-lt"/>
              </a:rPr>
              <a:t>                                                         </a:t>
            </a:r>
            <a:r>
              <a:rPr lang="en-US" sz="3000" i="1" dirty="0" smtClean="0">
                <a:latin typeface="+mj-lt"/>
              </a:rPr>
              <a:t>F, </a:t>
            </a:r>
            <a:r>
              <a:rPr lang="en-US" sz="3000" i="1" dirty="0" err="1" smtClean="0">
                <a:latin typeface="+mj-lt"/>
              </a:rPr>
              <a:t>Landi</a:t>
            </a:r>
            <a:r>
              <a:rPr lang="en-US" sz="3000" i="1" dirty="0" smtClean="0">
                <a:latin typeface="+mj-lt"/>
              </a:rPr>
              <a:t> et al.</a:t>
            </a:r>
            <a:r>
              <a:rPr lang="ru-RU" sz="3000" i="1" dirty="0" smtClean="0">
                <a:latin typeface="+mj-lt"/>
              </a:rPr>
              <a:t>, 2013</a:t>
            </a: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48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rgbClr val="00B050"/>
                </a:solidFill>
              </a:rPr>
              <a:t>SarQol</a:t>
            </a:r>
            <a:r>
              <a:rPr lang="ru-RU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smtClean="0">
                <a:solidFill>
                  <a:srgbClr val="00B050"/>
                </a:solidFill>
              </a:rPr>
              <a:t> (Sarcopenia and Quality of life)</a:t>
            </a:r>
            <a:r>
              <a:rPr lang="ru-RU" sz="3000" b="1" dirty="0" smtClean="0">
                <a:solidFill>
                  <a:srgbClr val="00B050"/>
                </a:solidFill>
              </a:rPr>
              <a:t>: построение таргетных программ реабилитации 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опросник, который позволяет выявить как саркопения влияет на качество жизни;</a:t>
            </a:r>
          </a:p>
          <a:p>
            <a:r>
              <a:rPr lang="ru-RU" dirty="0" smtClean="0"/>
              <a:t>позволяет выявить какие аспекты качества жизни страдают и разработать таргетную программу реабилитации;</a:t>
            </a:r>
          </a:p>
          <a:p>
            <a:r>
              <a:rPr lang="ru-RU" dirty="0" smtClean="0"/>
              <a:t> заполняется около 10 минут;</a:t>
            </a:r>
          </a:p>
          <a:p>
            <a:r>
              <a:rPr lang="ru-RU" dirty="0" smtClean="0"/>
              <a:t>22 вопроса, 55 оценочных позиций, 100 баллов;</a:t>
            </a:r>
          </a:p>
          <a:p>
            <a:r>
              <a:rPr lang="ru-RU" dirty="0" smtClean="0"/>
              <a:t>для амбулаторных пациентов после 65 лет.</a:t>
            </a: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15167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SarQol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 (Sarcopenia and Quality of life)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Ощущаете ли Вы снижение силы мышц?</a:t>
            </a:r>
          </a:p>
          <a:p>
            <a:pPr marL="514350" indent="-514350">
              <a:buAutoNum type="arabicPeriod"/>
            </a:pPr>
            <a:r>
              <a:rPr lang="ru-RU" dirty="0" smtClean="0"/>
              <a:t>Есть у Вас ли боль в мышцах?</a:t>
            </a:r>
          </a:p>
          <a:p>
            <a:pPr marL="514350" indent="-514350">
              <a:buAutoNum type="arabicPeriod"/>
            </a:pPr>
            <a:r>
              <a:rPr lang="ru-RU" dirty="0" smtClean="0"/>
              <a:t>Ощущаете ли Вы дискомфорт при небольших физических нагрузках?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Ощущаете ли Вы дискомфорт при умеренных физических нагрузках?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Ощущаете ли Вы дискомфорт при интенсивных физических нагрузках?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9405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SarQol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 (Sarcopenia and Quality of life)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6. Ощущаете ли Вы свой возраст?</a:t>
            </a:r>
          </a:p>
          <a:p>
            <a:pPr>
              <a:buNone/>
            </a:pPr>
            <a:r>
              <a:rPr lang="ru-RU" dirty="0" smtClean="0"/>
              <a:t>7. Если «да», то что именно заставляет Вас обращать на это внимание?</a:t>
            </a:r>
          </a:p>
          <a:p>
            <a:pPr>
              <a:buNone/>
            </a:pPr>
            <a:r>
              <a:rPr lang="ru-RU" dirty="0" smtClean="0"/>
              <a:t>8. У Вас есть ощущение физической слабости?</a:t>
            </a:r>
          </a:p>
          <a:p>
            <a:pPr>
              <a:buNone/>
            </a:pPr>
            <a:r>
              <a:rPr lang="ru-RU" dirty="0" smtClean="0"/>
              <a:t>9. Есть ли у Вас ощущение ограниченности в физической активности?</a:t>
            </a:r>
          </a:p>
          <a:p>
            <a:pPr>
              <a:buNone/>
            </a:pPr>
            <a:r>
              <a:rPr lang="ru-RU" dirty="0" smtClean="0"/>
              <a:t>10. Есть ли у Вас ощущение усталости при ходьбе? </a:t>
            </a: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486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Правильная внутренняя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картина здоровья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налитический психолог Александра Сергеева » Приняти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286544" cy="4857784"/>
          </a:xfrm>
          <a:prstGeom prst="rect">
            <a:avLst/>
          </a:prstGeom>
          <a:noFill/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SarQol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 (Sarcopenia and Quality of life)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11. Ощущаете ли Вы проблемы с балансом?</a:t>
            </a:r>
          </a:p>
          <a:p>
            <a:pPr>
              <a:buNone/>
            </a:pPr>
            <a:r>
              <a:rPr lang="ru-RU" dirty="0" smtClean="0"/>
              <a:t>12. Часто ли Вы падаете?</a:t>
            </a:r>
          </a:p>
          <a:p>
            <a:pPr>
              <a:buNone/>
            </a:pPr>
            <a:r>
              <a:rPr lang="ru-RU" dirty="0" smtClean="0"/>
              <a:t>13. Как Вы считаете, изменилась ли Ваша внешность?</a:t>
            </a:r>
          </a:p>
          <a:p>
            <a:pPr>
              <a:buNone/>
            </a:pPr>
            <a:r>
              <a:rPr lang="ru-RU" dirty="0" smtClean="0"/>
              <a:t>14. Если «да», то почему?</a:t>
            </a:r>
          </a:p>
          <a:p>
            <a:pPr>
              <a:buNone/>
            </a:pPr>
            <a:r>
              <a:rPr lang="ru-RU" dirty="0" smtClean="0"/>
              <a:t>15. Если «да», то в какой степени?</a:t>
            </a:r>
          </a:p>
          <a:p>
            <a:pPr>
              <a:buNone/>
            </a:pPr>
            <a:r>
              <a:rPr lang="ru-RU" dirty="0" smtClean="0"/>
              <a:t>16. Если у Вас ощущение слабости, уязвимости?</a:t>
            </a: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31571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SarQol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 (Sarcopenia and Quality of life)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17. Есть ли у Вас в настоящий момент трудности в повседневной жизни?</a:t>
            </a:r>
          </a:p>
          <a:p>
            <a:pPr>
              <a:buNone/>
            </a:pPr>
            <a:r>
              <a:rPr lang="ru-RU" dirty="0" smtClean="0"/>
              <a:t>18. Ограничивает ли мышечная слабость Ваши передвижения?</a:t>
            </a:r>
          </a:p>
          <a:p>
            <a:pPr>
              <a:buNone/>
            </a:pPr>
            <a:r>
              <a:rPr lang="ru-RU" dirty="0" smtClean="0"/>
              <a:t>19. Если «да», то что именно мешает?</a:t>
            </a:r>
          </a:p>
          <a:p>
            <a:pPr>
              <a:buNone/>
            </a:pPr>
            <a:r>
              <a:rPr lang="ru-RU" dirty="0" smtClean="0"/>
              <a:t>20. Ограничивает ли мышечная слабость сексуальную жизнь?</a:t>
            </a:r>
          </a:p>
          <a:p>
            <a:pPr>
              <a:buNone/>
            </a:pPr>
            <a:r>
              <a:rPr lang="ru-RU" dirty="0" smtClean="0"/>
              <a:t>21. Как изменился уровень Вашей физической активности?</a:t>
            </a:r>
          </a:p>
          <a:p>
            <a:pPr>
              <a:buNone/>
            </a:pPr>
            <a:r>
              <a:rPr lang="ru-RU" dirty="0" smtClean="0"/>
              <a:t>22. Как изменился уровень Вашей бытовой активности?</a:t>
            </a:r>
            <a:endParaRPr lang="ru-RU" dirty="0"/>
          </a:p>
        </p:txBody>
      </p:sp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46386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Реабилитация: никогда не надо опускать руки!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1939131"/>
            <a:ext cx="4762500" cy="3848100"/>
          </a:xfrm>
        </p:spPr>
      </p:pic>
      <p:pic>
        <p:nvPicPr>
          <p:cNvPr id="5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4638"/>
            <a:ext cx="785786" cy="64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26319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15801" y="2348880"/>
            <a:ext cx="8640960" cy="179945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СПАСИБО ЗА ВНИМАНИЕ!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Ильницкий Андрей Николаевич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en-US" sz="3200" b="1" dirty="0" err="1" smtClean="0">
                <a:solidFill>
                  <a:srgbClr val="7030A0"/>
                </a:solidFill>
              </a:rPr>
              <a:t>Telegramm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be-BY" sz="3200" b="1" dirty="0" smtClean="0">
                <a:solidFill>
                  <a:srgbClr val="7030A0"/>
                </a:solidFill>
              </a:rPr>
              <a:t>канал </a:t>
            </a:r>
            <a:r>
              <a:rPr lang="en-US" sz="3200" b="1" dirty="0" smtClean="0">
                <a:solidFill>
                  <a:srgbClr val="7030A0"/>
                </a:solidFill>
              </a:rPr>
              <a:t>@</a:t>
            </a:r>
            <a:r>
              <a:rPr lang="en-US" sz="3200" b="1" dirty="0" err="1" smtClean="0">
                <a:solidFill>
                  <a:srgbClr val="7030A0"/>
                </a:solidFill>
              </a:rPr>
              <a:t>ProageTV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009900"/>
                </a:solidFill>
              </a:rPr>
              <a:t/>
            </a:r>
            <a:br>
              <a:rPr lang="ru-RU" sz="3200" b="1" dirty="0">
                <a:solidFill>
                  <a:srgbClr val="009900"/>
                </a:solidFill>
              </a:rPr>
            </a:br>
            <a:endParaRPr lang="ru-RU" sz="3200" b="1" dirty="0" smtClean="0">
              <a:solidFill>
                <a:srgbClr val="00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07488" cy="1441450"/>
          </a:xfrm>
        </p:spPr>
        <p:txBody>
          <a:bodyPr rtlCol="0">
            <a:normAutofit fontScale="92500" lnSpcReduction="10000"/>
          </a:bodyPr>
          <a:lstStyle/>
          <a:p>
            <a:endParaRPr lang="ru-RU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accent4"/>
                </a:solidFill>
              </a:rPr>
              <a:t>Инстаграм</a:t>
            </a:r>
            <a:r>
              <a:rPr lang="ru-RU" b="1" dirty="0" smtClean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 #</a:t>
            </a:r>
            <a:r>
              <a:rPr lang="en-US" b="1" dirty="0" err="1" smtClean="0">
                <a:solidFill>
                  <a:schemeClr val="accent4"/>
                </a:solidFill>
              </a:rPr>
              <a:t>center_gerontology</a:t>
            </a:r>
            <a:endParaRPr lang="ru-RU" b="1" dirty="0" smtClean="0">
              <a:solidFill>
                <a:schemeClr val="accent4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774825" cy="15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628775"/>
            <a:ext cx="9144000" cy="0"/>
          </a:xfrm>
          <a:prstGeom prst="line">
            <a:avLst/>
          </a:prstGeom>
          <a:ln w="15875" cmpd="thickThin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5373688"/>
            <a:ext cx="9144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Прямоугольник 12"/>
          <p:cNvSpPr>
            <a:spLocks noChangeArrowheads="1"/>
          </p:cNvSpPr>
          <p:nvPr/>
        </p:nvSpPr>
        <p:spPr bwMode="auto">
          <a:xfrm>
            <a:off x="2385120" y="5356470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hlinkClick r:id="rId3"/>
              </a:rPr>
              <a:t>www.gerontolog.info</a:t>
            </a:r>
            <a:endParaRPr lang="ru-RU" sz="3000" b="1" dirty="0" smtClean="0">
              <a:solidFill>
                <a:srgbClr val="0000FF"/>
              </a:solidFill>
            </a:endParaRPr>
          </a:p>
          <a:p>
            <a:pPr algn="ctr"/>
            <a:endParaRPr lang="en-US" sz="3000" b="1" dirty="0" smtClean="0">
              <a:solidFill>
                <a:srgbClr val="0000FF"/>
              </a:solidFill>
            </a:endParaRPr>
          </a:p>
          <a:p>
            <a:pPr algn="ctr"/>
            <a:endParaRPr lang="en-US" sz="3000" b="1" dirty="0" smtClean="0">
              <a:solidFill>
                <a:srgbClr val="0000FF"/>
              </a:solidFill>
            </a:endParaRPr>
          </a:p>
          <a:p>
            <a:pPr algn="ctr"/>
            <a:endParaRPr lang="en-US" sz="3000" b="1" dirty="0" smtClean="0">
              <a:solidFill>
                <a:srgbClr val="0000FF"/>
              </a:solidFill>
            </a:endParaRPr>
          </a:p>
          <a:p>
            <a:pPr algn="r"/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0" name="Picture 2" descr="http://gerontolog.info/image/fon/emble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85728"/>
            <a:ext cx="1524000" cy="124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8573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Математика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здоровья и долголетия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1).Индекс массы тела менее (равно) 25 кг/м2;</a:t>
            </a:r>
          </a:p>
          <a:p>
            <a:pPr>
              <a:buNone/>
            </a:pPr>
            <a:r>
              <a:rPr lang="ru-RU" dirty="0" smtClean="0"/>
              <a:t>2). Уровень холестерина в сыворотке крови менее (равно) 200 мл/дл;</a:t>
            </a:r>
          </a:p>
          <a:p>
            <a:pPr>
              <a:buNone/>
            </a:pPr>
            <a:r>
              <a:rPr lang="ru-RU" dirty="0" smtClean="0"/>
              <a:t>3). Отсутствие сахарного диабета или уровень глюкозы в сыворотке крови 4,1–5,9 </a:t>
            </a:r>
            <a:r>
              <a:rPr lang="ru-RU" dirty="0" err="1" smtClean="0"/>
              <a:t>ммоль</a:t>
            </a:r>
            <a:r>
              <a:rPr lang="ru-RU" dirty="0" smtClean="0"/>
              <a:t>/л;</a:t>
            </a:r>
          </a:p>
          <a:p>
            <a:pPr>
              <a:buNone/>
            </a:pPr>
            <a:r>
              <a:rPr lang="ru-RU" dirty="0" smtClean="0"/>
              <a:t>4). Уровень артериального давления менее 140/90 мм.рт.ст.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Математика успешного старения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65 лет;</a:t>
            </a:r>
          </a:p>
          <a:p>
            <a:r>
              <a:rPr lang="ru-RU" dirty="0" smtClean="0"/>
              <a:t>основа – хорошая функциональность;</a:t>
            </a:r>
          </a:p>
          <a:p>
            <a:r>
              <a:rPr lang="ru-RU" dirty="0" smtClean="0"/>
              <a:t>тест «встань со стула и иди» – до 14 секунд;</a:t>
            </a:r>
          </a:p>
          <a:p>
            <a:r>
              <a:rPr lang="ru-RU" dirty="0" smtClean="0"/>
              <a:t>мышечная сила кисти, определенная динамометрически - более 16 кг для женщин и более 27 кг для мужчин.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1971</Words>
  <Application>Microsoft Office PowerPoint</Application>
  <PresentationFormat>Экран (4:3)</PresentationFormat>
  <Paragraphs>242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ВВЕДЕНИЕ В СОЦИАЛЬНО-МЕДИЦИНСКУЮ РЕАБИЛИТАЦИЮ</vt:lpstr>
      <vt:lpstr>Введение в проблему (ВОЗ, 2019) </vt:lpstr>
      <vt:lpstr>Определение</vt:lpstr>
      <vt:lpstr>Аспекты реабилитации</vt:lpstr>
      <vt:lpstr>«Больная жизнь»  (Сергей Петрович Боткин, 1832 – 1889)</vt:lpstr>
      <vt:lpstr>Что должен знать каждый, кто занимается реабилитацией?</vt:lpstr>
      <vt:lpstr>Правильная внутренняя  картина здоровья</vt:lpstr>
      <vt:lpstr>Математика  здоровья и долголетия</vt:lpstr>
      <vt:lpstr>Математика успешного старения</vt:lpstr>
      <vt:lpstr>Новое в реабилитации: устойчивость (возрастная жизнеспособность)</vt:lpstr>
      <vt:lpstr>Устойчивость  (возрастная жизнеспособность)</vt:lpstr>
      <vt:lpstr>Возрастная жизнеспособность 1</vt:lpstr>
      <vt:lpstr>Возрастная жизнеспособность 2</vt:lpstr>
      <vt:lpstr>Устойчивость – это стиль жизни!</vt:lpstr>
      <vt:lpstr>Резилиенс-диета  (Ильницкого-Прощаева)</vt:lpstr>
      <vt:lpstr>Рис, пшеница, кукуруза – 232 грамма/день, 811 ккал/день</vt:lpstr>
      <vt:lpstr>Картофель – 50 граммов/день,  39 ккал/день</vt:lpstr>
      <vt:lpstr>500 грамм хрустящих желтых, красных, зеленых продуктов день!</vt:lpstr>
      <vt:lpstr>Цельное молоко или сыр – 250 грамма/день, 153 ккал/день</vt:lpstr>
      <vt:lpstr>Говядина и свинина – по 7 грамм/день, всего 30 ккал/день</vt:lpstr>
      <vt:lpstr>Мясо птицы – 29 грамм/день,  62 ккал/день</vt:lpstr>
      <vt:lpstr>Рыба – 28 грамм/день,  40 ккал/день</vt:lpstr>
      <vt:lpstr>Яйца – 13 грамм/день,  19 ккал/день</vt:lpstr>
      <vt:lpstr>Растительный белок</vt:lpstr>
      <vt:lpstr>Полиненасыщенные жиры – 40 грамм/день, 354 ккал/день</vt:lpstr>
      <vt:lpstr>Сладости в любом виде – 31 грамм/день, 120 ккал/день</vt:lpstr>
      <vt:lpstr>Устарело!!!</vt:lpstr>
      <vt:lpstr>Итоговые позиции</vt:lpstr>
      <vt:lpstr>Правильные уроки пандемии</vt:lpstr>
      <vt:lpstr>Питание и самоизоляция 1</vt:lpstr>
      <vt:lpstr>Питание и самоизоляция 2</vt:lpstr>
      <vt:lpstr>Питание и самоизоляция 3</vt:lpstr>
      <vt:lpstr>Правила приготовления пищи 4</vt:lpstr>
      <vt:lpstr>Слайд 34</vt:lpstr>
      <vt:lpstr>Куркума длинная:  иммунное воспаление</vt:lpstr>
      <vt:lpstr>Имбирь: иммунное воспаление</vt:lpstr>
      <vt:lpstr>Слайд 37</vt:lpstr>
      <vt:lpstr>Черника обыкновенная: антиоксидант</vt:lpstr>
      <vt:lpstr>Черника обыкновенная: другие эффекты</vt:lpstr>
      <vt:lpstr>Росторопша пятнистая</vt:lpstr>
      <vt:lpstr>Расторопша пятнистая (молочный чертополох): гепатопротекция</vt:lpstr>
      <vt:lpstr>Жажда – понятие субъективное</vt:lpstr>
      <vt:lpstr>Сколько надо пить воды: объемы</vt:lpstr>
      <vt:lpstr>Загар!</vt:lpstr>
      <vt:lpstr>Зона с невысоким уровнем инсоляции</vt:lpstr>
      <vt:lpstr>Слайд 46</vt:lpstr>
      <vt:lpstr>Определение </vt:lpstr>
      <vt:lpstr>Интенсивность  физической активности</vt:lpstr>
      <vt:lpstr>Метаболический эквивалент</vt:lpstr>
      <vt:lpstr>Физическая активность  умеренной интенсивности</vt:lpstr>
      <vt:lpstr>Физическая активность  высокой интенсивности</vt:lpstr>
      <vt:lpstr>Положительные эффекты физической активности 1 </vt:lpstr>
      <vt:lpstr>Положительные эффекты физической активности 2 </vt:lpstr>
      <vt:lpstr>Положительные эффекты физической активности 3 </vt:lpstr>
      <vt:lpstr>Минимальный уровень  физической активности</vt:lpstr>
      <vt:lpstr>Слайд 56</vt:lpstr>
      <vt:lpstr>Слайд 57</vt:lpstr>
      <vt:lpstr>Слайд 58</vt:lpstr>
      <vt:lpstr>Fitrace</vt:lpstr>
      <vt:lpstr>Гиподинамия</vt:lpstr>
      <vt:lpstr>Слайд 61</vt:lpstr>
      <vt:lpstr>Саркопения: определение 1</vt:lpstr>
      <vt:lpstr>Саркопения: определение 2</vt:lpstr>
      <vt:lpstr>Скрининг саркопении</vt:lpstr>
      <vt:lpstr>Диагностика</vt:lpstr>
      <vt:lpstr>Слайд 66</vt:lpstr>
      <vt:lpstr>SarQol  (Sarcopenia and Quality of life): построение таргетных программ реабилитации </vt:lpstr>
      <vt:lpstr>SarQol  (Sarcopenia and Quality of life)</vt:lpstr>
      <vt:lpstr>SarQol  (Sarcopenia and Quality of life)</vt:lpstr>
      <vt:lpstr>SarQol  (Sarcopenia and Quality of life)</vt:lpstr>
      <vt:lpstr>SarQol  (Sarcopenia and Quality of life)</vt:lpstr>
      <vt:lpstr>Реабилитация: никогда не надо опускать руки!</vt:lpstr>
      <vt:lpstr>  СПАСИБО ЗА ВНИМАНИЕ!  Ильницкий Андрей Николаевич Telegramm канал @ProageTV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ЛАЙФХАКИ ДОЛГОЛЕТИЯ. КАК УКРЕПИТЬ ИММУНИТЕТ</dc:title>
  <dc:creator>Андрей Николаевич</dc:creator>
  <cp:lastModifiedBy>Admin</cp:lastModifiedBy>
  <cp:revision>60</cp:revision>
  <dcterms:created xsi:type="dcterms:W3CDTF">2020-04-04T09:42:48Z</dcterms:created>
  <dcterms:modified xsi:type="dcterms:W3CDTF">2024-04-08T12:45:58Z</dcterms:modified>
</cp:coreProperties>
</file>