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8" r:id="rId3"/>
    <p:sldId id="289" r:id="rId4"/>
    <p:sldId id="290" r:id="rId5"/>
    <p:sldId id="291" r:id="rId6"/>
    <p:sldId id="308" r:id="rId7"/>
    <p:sldId id="292" r:id="rId8"/>
    <p:sldId id="310" r:id="rId9"/>
    <p:sldId id="303" r:id="rId10"/>
    <p:sldId id="294" r:id="rId11"/>
    <p:sldId id="312" r:id="rId12"/>
    <p:sldId id="304" r:id="rId13"/>
    <p:sldId id="306" r:id="rId14"/>
    <p:sldId id="295" r:id="rId15"/>
    <p:sldId id="316" r:id="rId16"/>
    <p:sldId id="335" r:id="rId17"/>
    <p:sldId id="336" r:id="rId18"/>
    <p:sldId id="338" r:id="rId19"/>
    <p:sldId id="317" r:id="rId20"/>
    <p:sldId id="319" r:id="rId21"/>
    <p:sldId id="321" r:id="rId22"/>
    <p:sldId id="339" r:id="rId23"/>
    <p:sldId id="340" r:id="rId24"/>
    <p:sldId id="341" r:id="rId25"/>
  </p:sldIdLst>
  <p:sldSz cx="9144000" cy="6858000" type="screen4x3"/>
  <p:notesSz cx="6858000" cy="9144000"/>
  <p:defaultTextStyle>
    <a:defPPr>
      <a:defRPr lang="ru-RU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CCECFF"/>
    <a:srgbClr val="FF99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504"/>
    <p:restoredTop sz="94660"/>
  </p:normalViewPr>
  <p:slideViewPr>
    <p:cSldViewPr showGuides="1">
      <p:cViewPr varScale="1">
        <p:scale>
          <a:sx n="110" d="100"/>
          <a:sy n="110" d="100"/>
        </p:scale>
        <p:origin x="-1644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buNone/>
            </a:pPr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buNone/>
            </a:pPr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buNone/>
            </a:pPr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ru-RU" dirty="0">
                <a:latin typeface="Arial" panose="020B0604020202020204" pitchFamily="34" charset="0"/>
              </a:rPr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buNone/>
            </a:pPr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buNone/>
            </a:pPr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buNone/>
            </a:pPr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buNone/>
            </a:pPr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buNone/>
            </a:pPr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buNone/>
            </a:pPr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buNone/>
            </a:pPr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buNone/>
            </a:pPr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Заголовок 1025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t>Click to edit Master title style</a:t>
            </a:r>
          </a:p>
        </p:txBody>
      </p:sp>
      <p:sp>
        <p:nvSpPr>
          <p:cNvPr id="1027" name="Замещающий текст 1026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Замещающая дата 1027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9" name="Замещающий нижний колонтитул 1028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0" name="Замещающий номер слайда 1029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ru-RU" dirty="0">
                <a:latin typeface="Arial" panose="020B0604020202020204" pitchFamily="34" charset="0"/>
              </a:rPr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TextBox 1"/>
          <p:cNvSpPr txBox="1"/>
          <p:nvPr/>
        </p:nvSpPr>
        <p:spPr>
          <a:xfrm>
            <a:off x="788035" y="1268730"/>
            <a:ext cx="7960995" cy="379158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p>
            <a:r>
              <a:rPr sz="4000" b="1" dirty="0">
                <a:solidFill>
                  <a:srgbClr val="FF0000"/>
                </a:solidFill>
                <a:uFillTx/>
                <a:latin typeface="Arial" panose="020B0604020202020204" pitchFamily="34" charset="0"/>
                <a:ea typeface="+Основной текст (восточно-азиат" charset="0"/>
              </a:rPr>
              <a:t>Дезинсекция и дератизация.</a:t>
            </a:r>
            <a:r>
              <a:rPr sz="40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+Основной текст (восточно-азиат" charset="0"/>
              </a:rPr>
              <a:t> Новые требования в соответствии с </a:t>
            </a:r>
            <a:endParaRPr sz="4000" dirty="0">
              <a:solidFill>
                <a:schemeClr val="tx1"/>
              </a:solidFill>
              <a:uFillTx/>
              <a:latin typeface="Arial" panose="020B0604020202020204" pitchFamily="34" charset="0"/>
              <a:ea typeface="+Основной текст (восточно-азиат" charset="0"/>
            </a:endParaRPr>
          </a:p>
          <a:p>
            <a:r>
              <a:rPr sz="40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+Основной текст (восточно-азиат" charset="0"/>
              </a:rPr>
              <a:t>СанПиН 3.3686-21 от 28.01.2021</a:t>
            </a:r>
            <a:endParaRPr sz="4000" dirty="0">
              <a:solidFill>
                <a:schemeClr val="tx1"/>
              </a:solidFill>
              <a:uFillTx/>
              <a:latin typeface="Arial" panose="020B0604020202020204" pitchFamily="34" charset="0"/>
              <a:ea typeface="+Основной текст (восточно-азиат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5" name="Содержимое 2"/>
          <p:cNvSpPr>
            <a:spLocks noGrp="1"/>
          </p:cNvSpPr>
          <p:nvPr>
            <p:ph idx="1"/>
          </p:nvPr>
        </p:nvSpPr>
        <p:spPr>
          <a:xfrm>
            <a:off x="192405" y="152400"/>
            <a:ext cx="8951595" cy="6484620"/>
          </a:xfrm>
        </p:spPr>
        <p:txBody>
          <a:bodyPr vert="horz" wrap="square" lIns="91440" tIns="45720" rIns="91440" bIns="45720" anchor="t" anchorCtr="0"/>
          <a:p>
            <a:pPr eaLnBrk="1" hangingPunct="1"/>
            <a:r>
              <a:rPr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Какие работы могут проводиться организациями, осуществляющими работы по пест-контролю (дезинсекция и дератизация)?</a:t>
            </a:r>
            <a:endParaRPr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Профилактические мероприятия, направленные на предупреждение заселения объектов грызунами и членистоногими (насекомыми). Профилактические мероприятия могут включать в себя следующие: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организационные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инженерно-технические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санитарно-гигиенические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Обследование с целью определения технического и гигиенического состояния объекта и прилегающей территории, учета численности и определение заселенности объекта и территории насекомыми и грызунами.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Истребительные мероприятия против грызунов и насекомых.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проведением профилактической и очаговой дезинфекции (текущая и заключительная).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эффективности проведения дезинсекции и дератизации.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sz="15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имеет право проводить мероприятия по пест-контролю, только при наличии в учредительных документах соответствующей виду ОКВЭД по проведении дезинфекции, дезинсекции и дератизации.</a:t>
            </a:r>
            <a:endParaRPr sz="153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 89 СанПиН 3.3686-21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Заголовок 3"/>
          <p:cNvSpPr>
            <a:spLocks noGrp="1"/>
          </p:cNvSpPr>
          <p:nvPr>
            <p:ph type="title"/>
          </p:nvPr>
        </p:nvSpPr>
        <p:spPr>
          <a:xfrm>
            <a:off x="1412875" y="-99060"/>
            <a:ext cx="7539355" cy="861060"/>
          </a:xfrm>
        </p:spPr>
        <p:txBody>
          <a:bodyPr anchor="ctr"/>
          <a:p>
            <a:pPr algn="ctr" eaLnBrk="1" hangingPunct="1"/>
            <a:endParaRPr sz="2400" b="1" dirty="0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Содержимое 4"/>
          <p:cNvSpPr>
            <a:spLocks noGrp="1"/>
          </p:cNvSpPr>
          <p:nvPr>
            <p:ph idx="1"/>
          </p:nvPr>
        </p:nvSpPr>
        <p:spPr>
          <a:xfrm>
            <a:off x="249555" y="662940"/>
            <a:ext cx="8758555" cy="6017260"/>
          </a:xfrm>
        </p:spPr>
        <p:txBody>
          <a:bodyPr vert="horz" wrap="square" lIns="91440" tIns="45720" rIns="91440" bIns="45720" numCol="1" anchor="t" anchorCtr="0" compatLnSpc="1"/>
          <a:p>
            <a:pPr eaLnBrk="1" hangingPunct="1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Санитарно-эпидемиологические требования к организации и проведению дезинсекции.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Дезинсекция – комплекс мероприятий (организационных, санитарно-технических, санитарно-гигиенических и истребительных), направленных на уничтожение членистоногих, имеющих эпидемиологическое и санитарно-гигиеническое значение.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мещающее содержимое 1"/>
          <p:cNvSpPr/>
          <p:nvPr>
            <p:ph idx="1"/>
          </p:nvPr>
        </p:nvSpPr>
        <p:spPr>
          <a:xfrm>
            <a:off x="0" y="66040"/>
            <a:ext cx="9015095" cy="6703695"/>
          </a:xfrm>
        </p:spPr>
        <p:txBody>
          <a:bodyPr/>
          <a:p>
            <a:pPr eaLnBrk="1" hangingPunct="1"/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Дезинсекция, в обязательно порядке, проводится на следующих объектах:</a:t>
            </a: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организации пищевой промышленности, общественного питания, организации осуществляющие хранение и реализацию пищевой продукции (предприятия торговли, склады)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здания, предназначенные для временного и постоянного пребывания людей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гостинцы и общежития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медицинские организации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санаторно-курортные организации, дома отдыха, пансионаты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организации дошкольного, школьного, дополнительного образования, организации отдыха и оздоровления детей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организации водоснабжения и канализации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объекты коммунально-бытового назначения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объекты и территории ТКО, кладбища, очистные сооружения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рекреационные объекты и территории (пляжи, места массового отдыха людей и другие)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садоводческие, огороднические и дачные объединения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таможенные терминалы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объекты транспортной инфраструктуры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вокзалы всех категорий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суда морские, речные, смешанного плавания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воздушные суда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железнодорожный транспорт (пассажирский, грузовой, контейнеры)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метрополитен (передвижные составы)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en-US" sz="2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880" y="333375"/>
            <a:ext cx="7052945" cy="846455"/>
          </a:xfrm>
        </p:spPr>
        <p:txBody>
          <a:bodyPr anchor="ctr"/>
          <a:p>
            <a:pPr algn="ctr" eaLnBrk="1" hangingPunct="1">
              <a:buNone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1280" y="93980"/>
            <a:ext cx="8872220" cy="80581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p>
            <a:r>
              <a:rPr lang="ru-RU" altLang="ru-RU" sz="2400" b="1" dirty="0">
                <a:solidFill>
                  <a:srgbClr val="FF0000"/>
                </a:solidFill>
                <a:latin typeface="Arial" panose="020B0604020202020204" pitchFamily="34" charset="0"/>
              </a:rPr>
              <a:t>Дезинсекционные мероприятия должны включать в себя:</a:t>
            </a:r>
            <a:endParaRPr lang="ru-RU" altLang="ru-RU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r>
              <a:rPr lang="ru-RU" altLang="ru-RU" sz="2400" dirty="0">
                <a:latin typeface="Arial" panose="020B0604020202020204" pitchFamily="34" charset="0"/>
              </a:rPr>
              <a:t>определение видовой принадлежности насекомых (этим занимается специалист – энтомолог)</a:t>
            </a:r>
            <a:endParaRPr lang="ru-RU" altLang="ru-RU" sz="2400" dirty="0">
              <a:latin typeface="Arial" panose="020B0604020202020204" pitchFamily="34" charset="0"/>
            </a:endParaRPr>
          </a:p>
          <a:p>
            <a:r>
              <a:rPr lang="ru-RU" altLang="ru-RU" sz="2400" dirty="0">
                <a:latin typeface="Arial" panose="020B0604020202020204" pitchFamily="34" charset="0"/>
              </a:rPr>
              <a:t>учет численности насекомых</a:t>
            </a:r>
            <a:endParaRPr lang="ru-RU" altLang="ru-RU" sz="2400" dirty="0">
              <a:latin typeface="Arial" panose="020B0604020202020204" pitchFamily="34" charset="0"/>
            </a:endParaRPr>
          </a:p>
          <a:p>
            <a:r>
              <a:rPr lang="ru-RU" altLang="ru-RU" sz="2400" dirty="0">
                <a:latin typeface="Arial" panose="020B0604020202020204" pitchFamily="34" charset="0"/>
              </a:rPr>
              <a:t>определение заселенности объекта и прилегающей территории</a:t>
            </a:r>
            <a:endParaRPr lang="ru-RU" altLang="ru-RU" sz="2400" dirty="0">
              <a:latin typeface="Arial" panose="020B0604020202020204" pitchFamily="34" charset="0"/>
            </a:endParaRPr>
          </a:p>
          <a:p>
            <a:r>
              <a:rPr lang="ru-RU" altLang="ru-RU" sz="2400" dirty="0">
                <a:latin typeface="Arial" panose="020B0604020202020204" pitchFamily="34" charset="0"/>
              </a:rPr>
              <a:t>истребительные мероприятия</a:t>
            </a:r>
            <a:endParaRPr lang="ru-RU" altLang="ru-RU" sz="2400" dirty="0">
              <a:latin typeface="Arial" panose="020B0604020202020204" pitchFamily="34" charset="0"/>
            </a:endParaRPr>
          </a:p>
          <a:p>
            <a:r>
              <a:rPr lang="ru-RU" altLang="ru-RU" sz="2400" dirty="0">
                <a:latin typeface="Arial" panose="020B0604020202020204" pitchFamily="34" charset="0"/>
              </a:rPr>
              <a:t>контроль эффективности</a:t>
            </a:r>
            <a:endParaRPr lang="ru-RU" altLang="ru-RU" sz="2400" dirty="0">
              <a:latin typeface="Arial" panose="020B0604020202020204" pitchFamily="34" charset="0"/>
            </a:endParaRPr>
          </a:p>
          <a:p>
            <a:r>
              <a:rPr lang="ru-RU" altLang="ru-RU" sz="2400" dirty="0">
                <a:latin typeface="Arial" panose="020B0604020202020204" pitchFamily="34" charset="0"/>
              </a:rPr>
              <a:t>Контроль эффективности может проводиться своими силами или с привлечением подрядной организации. То есть теперь осуществлять текущий мониторинг точек пест-контроля можно своими силами.</a:t>
            </a:r>
            <a:endParaRPr lang="ru-RU" altLang="ru-RU" sz="2400" dirty="0">
              <a:latin typeface="Arial" panose="020B0604020202020204" pitchFamily="34" charset="0"/>
            </a:endParaRPr>
          </a:p>
          <a:p>
            <a:endParaRPr lang="ru-RU" altLang="ru-RU" sz="2400" dirty="0">
              <a:latin typeface="Arial" panose="020B0604020202020204" pitchFamily="34" charset="0"/>
            </a:endParaRPr>
          </a:p>
          <a:p>
            <a:r>
              <a:rPr lang="ru-RU" altLang="ru-RU" sz="2400" dirty="0">
                <a:latin typeface="Arial" panose="020B0604020202020204" pitchFamily="34" charset="0"/>
              </a:rPr>
              <a:t>При отсутствии эффекта, проверяют качество препарата, а дезинсекционную обработку проводят повторно, использую другую группу химических средств.</a:t>
            </a:r>
            <a:endParaRPr lang="ru-RU" altLang="ru-RU" sz="2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p>
            <a:pPr algn="ctr" eaLnBrk="1" hangingPunct="1">
              <a:buNone/>
            </a:pP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Кратность проведения дезинсекции. </a:t>
            </a:r>
            <a:endParaRPr lang="ru-RU" sz="3600" b="1" dirty="0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795" name="Содержимое 2"/>
          <p:cNvSpPr>
            <a:spLocks noGrp="1"/>
          </p:cNvSpPr>
          <p:nvPr>
            <p:ph idx="1"/>
          </p:nvPr>
        </p:nvSpPr>
        <p:spPr>
          <a:xfrm>
            <a:off x="84455" y="1123950"/>
            <a:ext cx="9051925" cy="5524500"/>
          </a:xfrm>
        </p:spPr>
        <p:txBody>
          <a:bodyPr vert="horz" wrap="square" lIns="91440" tIns="45720" rIns="91440" bIns="45720" anchor="t" anchorCtr="0"/>
          <a:p>
            <a:pPr eaLnBrk="1" hangingPunct="1"/>
            <a:r>
              <a:rPr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Тип объекта	Кратность планового обследования</a:t>
            </a:r>
            <a:endParaRPr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eaLnBrk="1" hangingPunct="1"/>
            <a:r>
              <a:rPr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объекты эпидемиологического значения	2 раза в месяц</a:t>
            </a:r>
            <a:endParaRPr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eaLnBrk="1" hangingPunct="1"/>
            <a:r>
              <a:rPr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другие объекты (многоквартирные дома, общежития, места общего пользования)	1 раз в месяц</a:t>
            </a:r>
            <a:endParaRPr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eaLnBrk="1" hangingPunct="1"/>
            <a:r>
              <a:rPr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очагах инфекционных и паразитарных заболеваний	1 раз в неделю</a:t>
            </a:r>
            <a:endParaRPr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eaLnBrk="1" hangingPunct="1"/>
            <a:r>
              <a:rPr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анофелогенные водоемы	1 раз в неделю</a:t>
            </a:r>
            <a:endParaRPr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eaLnBrk="1" hangingPunct="1"/>
            <a:r>
              <a:rPr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открытые территории	1 раз в месяц</a:t>
            </a:r>
            <a:endParaRPr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 sz="2800" b="1">
                <a:solidFill>
                  <a:srgbClr val="FF0000"/>
                </a:solidFill>
                <a:sym typeface="+mn-ea"/>
              </a:rPr>
              <a:t>Перед проведением дезинсекции руководитель организации:</a:t>
            </a:r>
            <a:br>
              <a:rPr lang="ru-RU" altLang="en-US" sz="2800" b="1">
                <a:solidFill>
                  <a:srgbClr val="FF0000"/>
                </a:solidFill>
              </a:rPr>
            </a:br>
            <a:endParaRPr lang="ru-RU" altLang="en-US" sz="2800" b="1">
              <a:solidFill>
                <a:srgbClr val="FF0000"/>
              </a:solidFill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176530" y="1278890"/>
            <a:ext cx="8912860" cy="5431155"/>
          </a:xfrm>
        </p:spPr>
        <p:txBody>
          <a:bodyPr/>
          <a:p>
            <a:r>
              <a:rPr lang="ru-RU" altLang="en-US" sz="2400"/>
              <a:t>Информирует сотрудников о планируемых мероприятиях, сообщает дату и время проведения обработки</a:t>
            </a:r>
            <a:endParaRPr lang="ru-RU" altLang="en-US" sz="2400"/>
          </a:p>
          <a:p>
            <a:r>
              <a:rPr lang="ru-RU" altLang="en-US" sz="2400"/>
              <a:t>Информирует о мерах предосторожности</a:t>
            </a:r>
            <a:endParaRPr lang="ru-RU" altLang="en-US" sz="2400"/>
          </a:p>
          <a:p>
            <a:r>
              <a:rPr lang="ru-RU" altLang="en-US" sz="2400"/>
              <a:t>Организует предварительную подготовку помещений</a:t>
            </a:r>
            <a:endParaRPr lang="ru-RU" altLang="en-US" sz="2400"/>
          </a:p>
          <a:p>
            <a:r>
              <a:rPr lang="ru-RU" altLang="en-US" sz="2400"/>
              <a:t>Дезинсекция проводится при закрытых форточках и окнах (если этого требует инструкция к препарату). </a:t>
            </a:r>
            <a:endParaRPr lang="ru-RU" altLang="en-US" sz="2400"/>
          </a:p>
          <a:p>
            <a:endParaRPr lang="ru-RU" altLang="en-US" sz="2400"/>
          </a:p>
          <a:p>
            <a:r>
              <a:rPr lang="ru-RU" altLang="en-US" sz="2400"/>
              <a:t>По окончанию необходимо провести проветривание помещения в соответствии с инструкцией к препарату.</a:t>
            </a:r>
            <a:endParaRPr lang="ru-RU" altLang="en-US" sz="2400"/>
          </a:p>
          <a:p>
            <a:endParaRPr lang="ru-RU" altLang="en-US" sz="2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43815" y="274955"/>
            <a:ext cx="9061450" cy="6562725"/>
          </a:xfrm>
        </p:spPr>
        <p:txBody>
          <a:bodyPr/>
          <a:p>
            <a:r>
              <a:rPr lang="ru-RU" altLang="en-US" sz="2400"/>
              <a:t>Приманки раскладывают в местах, недоступных для людей и домашних животных. Для раскладки запрещается использовать пищевую посуду!</a:t>
            </a:r>
            <a:endParaRPr lang="ru-RU" altLang="en-US" sz="2400"/>
          </a:p>
          <a:p>
            <a:endParaRPr lang="ru-RU" altLang="en-US" sz="2400"/>
          </a:p>
          <a:p>
            <a:r>
              <a:rPr lang="ru-RU" altLang="en-US" sz="2400"/>
              <a:t>Пищевая продукция должна быть герметично упакована или убрана. При возникновении подозрения на попадания дезинсекционных средств – продукция подлежит уничтожению.</a:t>
            </a:r>
            <a:endParaRPr lang="ru-RU" altLang="en-US" sz="2400"/>
          </a:p>
          <a:p>
            <a:endParaRPr lang="ru-RU" altLang="en-US" sz="2400"/>
          </a:p>
          <a:p>
            <a:r>
              <a:rPr lang="ru-RU" altLang="en-US" sz="2400"/>
              <a:t>После проведения дезинсекционных мероприятий в помещении проводится влажная уборка с обязательным применением моющих средств.</a:t>
            </a:r>
            <a:endParaRPr lang="ru-RU" altLang="en-US" sz="2400"/>
          </a:p>
          <a:p>
            <a:endParaRPr lang="ru-RU" altLang="en-US" sz="2400"/>
          </a:p>
          <a:p>
            <a:r>
              <a:rPr lang="ru-RU" altLang="en-US" sz="2400"/>
              <a:t>Область и условия применения дезинсекционных средств определяется инструкцией по применению. Использовать средство не по назначению – запрещается.</a:t>
            </a:r>
            <a:endParaRPr lang="ru-RU" altLang="en-US" sz="2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115" y="274955"/>
            <a:ext cx="8401685" cy="1373505"/>
          </a:xfrm>
        </p:spPr>
        <p:txBody>
          <a:bodyPr/>
          <a:p>
            <a:r>
              <a:rPr lang="ru-RU" altLang="en-US" sz="2400" b="1">
                <a:solidFill>
                  <a:srgbClr val="FF0000"/>
                </a:solidFill>
                <a:sym typeface="+mn-ea"/>
              </a:rPr>
              <a:t>Санитарно-эпидемиологические требования к организации и проведению дератизации.</a:t>
            </a:r>
            <a:br>
              <a:rPr lang="ru-RU" altLang="en-US" sz="2400" b="1">
                <a:solidFill>
                  <a:srgbClr val="FF0000"/>
                </a:solidFill>
              </a:rPr>
            </a:br>
            <a:endParaRPr lang="ru-RU" altLang="en-US" sz="2400" b="1">
              <a:solidFill>
                <a:srgbClr val="FF0000"/>
              </a:solidFill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ru-RU" altLang="en-US"/>
              <a:t>Дератизация – это комплекс мероприятий (организационных, санитарно-технических, санитарно-гигиенических и истребительных), направленных на уничтожение грызунов, имеющих эпидемиологическое и санитарно-гигиеническое значение.</a:t>
            </a:r>
            <a:endParaRPr lang="ru-RU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p>
            <a:pPr algn="ctr" eaLnBrk="1" hangingPunct="1">
              <a:buNone/>
            </a:pPr>
            <a:r>
              <a:rPr sz="2800" b="1" dirty="0">
                <a:solidFill>
                  <a:srgbClr val="FF0000"/>
                </a:solidFill>
                <a:sym typeface="+mn-ea"/>
              </a:rPr>
              <a:t>Дератизационные мероприятия должны включать в себя:</a:t>
            </a:r>
            <a:br>
              <a:rPr sz="2800" b="1" dirty="0">
                <a:solidFill>
                  <a:srgbClr val="FF0000"/>
                </a:solidFill>
              </a:rPr>
            </a:b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9" name="Содержимое 2"/>
          <p:cNvSpPr>
            <a:spLocks noGrp="1"/>
          </p:cNvSpPr>
          <p:nvPr>
            <p:ph idx="1"/>
          </p:nvPr>
        </p:nvSpPr>
        <p:spPr>
          <a:xfrm>
            <a:off x="104140" y="1061085"/>
            <a:ext cx="9040495" cy="5716905"/>
          </a:xfrm>
        </p:spPr>
        <p:txBody>
          <a:bodyPr vert="horz" wrap="square" lIns="91440" tIns="45720" rIns="91440" bIns="45720" anchor="t" anchorCtr="0"/>
          <a:p>
            <a:pPr eaLnBrk="1" hangingPunct="1"/>
            <a:r>
              <a:rPr sz="2400" dirty="0"/>
              <a:t>обследование объекта и прилегающей территории с целью определения численности, видовой принадлежности грызунов,</a:t>
            </a:r>
            <a:endParaRPr sz="2400" dirty="0"/>
          </a:p>
          <a:p>
            <a:pPr eaLnBrk="1" hangingPunct="1"/>
            <a:r>
              <a:rPr sz="2400" dirty="0"/>
              <a:t>аудит санитарно-гигиенического состояния объекта и прилегающей территории,</a:t>
            </a:r>
            <a:endParaRPr sz="2400" dirty="0"/>
          </a:p>
          <a:p>
            <a:pPr eaLnBrk="1" hangingPunct="1"/>
            <a:r>
              <a:rPr sz="2400" dirty="0"/>
              <a:t>разработку тактики и методики проведения дератизации,</a:t>
            </a:r>
            <a:endParaRPr sz="2400" dirty="0"/>
          </a:p>
          <a:p>
            <a:pPr eaLnBrk="1" hangingPunct="1"/>
            <a:r>
              <a:rPr sz="2400" dirty="0"/>
              <a:t>определение объема профилактических и истребительных мероприятий,</a:t>
            </a:r>
            <a:endParaRPr sz="2400" dirty="0"/>
          </a:p>
          <a:p>
            <a:pPr eaLnBrk="1" hangingPunct="1"/>
            <a:r>
              <a:rPr sz="2400" dirty="0"/>
              <a:t>проведение дератизации,</a:t>
            </a:r>
            <a:endParaRPr sz="2400" dirty="0"/>
          </a:p>
          <a:p>
            <a:pPr eaLnBrk="1" hangingPunct="1"/>
            <a:r>
              <a:rPr sz="2400" dirty="0"/>
              <a:t>оценку результатов проведенных работ.</a:t>
            </a:r>
            <a:endParaRPr sz="2400" dirty="0"/>
          </a:p>
          <a:p>
            <a:pPr eaLnBrk="1" hangingPunct="1"/>
            <a:r>
              <a:rPr sz="2400" dirty="0"/>
              <a:t>На объектах, имеющих эпидемиологическое значение, дератизация проводится по результатам ежемесячного мониторинга точек пест – контроля.</a:t>
            </a:r>
            <a:endParaRPr sz="2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313" y="285750"/>
            <a:ext cx="7497763" cy="1143000"/>
          </a:xfrm>
        </p:spPr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43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ru-RU" sz="43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0170" y="151130"/>
            <a:ext cx="9022080" cy="6590030"/>
          </a:xfrm>
        </p:spPr>
        <p:txBody>
          <a:bodyPr vert="horz" wrap="square" lIns="91440" tIns="45720" rIns="91440" bIns="45720" numCol="1" anchor="t" anchorCtr="0" compatLnSpc="1">
            <a:normAutofit/>
          </a:bodyPr>
          <a:lstStyle/>
          <a:p>
            <a:pPr marL="365760" marR="0" lvl="0" indent="-28321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Char char=""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При эксплуатации производственных, общественных, жилых помещений, зданий, транспорта необходимо создавать меры, препятствующие миграции грызунов внутрь помещений, а также соблюдать меры, создающие неблагоприятные условия для их обитания.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21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Char char=""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65760" marR="0" lvl="0" indent="-28321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Char char=""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 таким мерам могут быть отнесены: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65760" marR="0" lvl="0" indent="-28321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Char char=""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регулярный санитарно-технический аудит помещений,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65760" marR="0" lvl="0" indent="-28321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Char char=""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отсутствие захламление помещений, свободный доступ для осмотра,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65760" marR="0" lvl="0" indent="-28321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Char char=""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отсутствие пищи и воды для грызунов,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65760" marR="0" lvl="0" indent="-28321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Char char=""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отсутствие возможности для укрытия и гнездования.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65760" marR="0" lvl="0" indent="-28321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Char char=""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65760" marR="0" lvl="0" indent="-28321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Char char=""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Контроль эффективности дератизации.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65760" marR="0" lvl="0" indent="-28321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Char char=""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Эффективность проведенных мероприятий оценивают на основании учета численности грызунов методом ловушко-суток или пылевыми площадками до начала дератизации и через 1-2 дня (приманки на основе острых родентицидов) и 10-30 дней (приманки на антикоагулянтах) после окончания дератизации.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Box 3"/>
          <p:cNvSpPr txBox="1"/>
          <p:nvPr/>
        </p:nvSpPr>
        <p:spPr>
          <a:xfrm>
            <a:off x="264795" y="328930"/>
            <a:ext cx="8787130" cy="638111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p>
            <a:r>
              <a:rPr sz="2000" b="1" dirty="0">
                <a:solidFill>
                  <a:srgbClr val="FF0000"/>
                </a:solidFill>
                <a:latin typeface="Arial" panose="020B0604020202020204" pitchFamily="34" charset="0"/>
              </a:rPr>
              <a:t>Дезинсекция и дератизация. </a:t>
            </a:r>
            <a:r>
              <a:rPr sz="2000" dirty="0">
                <a:latin typeface="Arial" panose="020B0604020202020204" pitchFamily="34" charset="0"/>
              </a:rPr>
              <a:t>Обязанность юридических и физических лиц.</a:t>
            </a:r>
            <a:endParaRPr sz="2000" dirty="0">
              <a:latin typeface="Arial" panose="020B0604020202020204" pitchFamily="34" charset="0"/>
            </a:endParaRPr>
          </a:p>
          <a:p>
            <a:r>
              <a:rPr sz="2000" dirty="0">
                <a:latin typeface="Arial" panose="020B0604020202020204" pitchFamily="34" charset="0"/>
              </a:rPr>
              <a:t>Средства, оборудование и материалы для пест-контроля должны отвечать следующим требованиям.</a:t>
            </a:r>
            <a:endParaRPr sz="2000" dirty="0">
              <a:latin typeface="Arial" panose="020B0604020202020204" pitchFamily="34" charset="0"/>
            </a:endParaRPr>
          </a:p>
          <a:p>
            <a:r>
              <a:rPr sz="2000" dirty="0">
                <a:latin typeface="Arial" panose="020B0604020202020204" pitchFamily="34" charset="0"/>
              </a:rPr>
              <a:t>Требования к осуществлению продажи средств для дезинсекции и дератизации.</a:t>
            </a:r>
            <a:endParaRPr sz="2000" dirty="0">
              <a:latin typeface="Arial" panose="020B0604020202020204" pitchFamily="34" charset="0"/>
            </a:endParaRPr>
          </a:p>
          <a:p>
            <a:r>
              <a:rPr sz="2000" dirty="0">
                <a:latin typeface="Arial" panose="020B0604020202020204" pitchFamily="34" charset="0"/>
              </a:rPr>
              <a:t>Какие работы могут проводиться организациями, осуществляющими работы по пест-контролю (дезинсекция и дератизация)?</a:t>
            </a:r>
            <a:endParaRPr sz="2000" dirty="0">
              <a:latin typeface="Arial" panose="020B0604020202020204" pitchFamily="34" charset="0"/>
            </a:endParaRPr>
          </a:p>
          <a:p>
            <a:r>
              <a:rPr sz="2000" dirty="0">
                <a:latin typeface="Arial" panose="020B0604020202020204" pitchFamily="34" charset="0"/>
              </a:rPr>
              <a:t>Санитарно-эпидемиологические требования к организации и проведению дезинсекции.</a:t>
            </a:r>
            <a:endParaRPr sz="2000" dirty="0">
              <a:latin typeface="Arial" panose="020B0604020202020204" pitchFamily="34" charset="0"/>
            </a:endParaRPr>
          </a:p>
          <a:p>
            <a:r>
              <a:rPr sz="2000" dirty="0">
                <a:latin typeface="Arial" panose="020B0604020202020204" pitchFamily="34" charset="0"/>
              </a:rPr>
              <a:t>Дезинсекция, в обязательно порядке, проводится на следующих объектах:</a:t>
            </a:r>
            <a:endParaRPr sz="2000" dirty="0">
              <a:latin typeface="Arial" panose="020B0604020202020204" pitchFamily="34" charset="0"/>
            </a:endParaRPr>
          </a:p>
          <a:p>
            <a:r>
              <a:rPr sz="2000" dirty="0">
                <a:latin typeface="Arial" panose="020B0604020202020204" pitchFamily="34" charset="0"/>
              </a:rPr>
              <a:t>Дезинсекционные мероприятия должны включать в себя:</a:t>
            </a:r>
            <a:endParaRPr sz="2000" dirty="0">
              <a:latin typeface="Arial" panose="020B0604020202020204" pitchFamily="34" charset="0"/>
            </a:endParaRPr>
          </a:p>
          <a:p>
            <a:r>
              <a:rPr sz="2000" dirty="0">
                <a:latin typeface="Arial" panose="020B0604020202020204" pitchFamily="34" charset="0"/>
              </a:rPr>
              <a:t>Кратность проведения дезинсекции.</a:t>
            </a:r>
            <a:endParaRPr sz="2000" dirty="0">
              <a:latin typeface="Arial" panose="020B0604020202020204" pitchFamily="34" charset="0"/>
            </a:endParaRPr>
          </a:p>
          <a:p>
            <a:r>
              <a:rPr sz="2000" dirty="0">
                <a:latin typeface="Arial" panose="020B0604020202020204" pitchFamily="34" charset="0"/>
              </a:rPr>
              <a:t>Санитарно-эпидемиологические требования к организации и проведению дератизации.</a:t>
            </a:r>
            <a:endParaRPr sz="2000" dirty="0">
              <a:latin typeface="Arial" panose="020B0604020202020204" pitchFamily="34" charset="0"/>
            </a:endParaRPr>
          </a:p>
          <a:p>
            <a:r>
              <a:rPr sz="2000" dirty="0">
                <a:latin typeface="Arial" panose="020B0604020202020204" pitchFamily="34" charset="0"/>
              </a:rPr>
              <a:t>Дератизационные мероприятия должны включать в себя:</a:t>
            </a:r>
            <a:endParaRPr sz="2000" dirty="0">
              <a:latin typeface="Arial" panose="020B0604020202020204" pitchFamily="34" charset="0"/>
            </a:endParaRPr>
          </a:p>
          <a:p>
            <a:r>
              <a:rPr sz="2000" dirty="0">
                <a:latin typeface="Arial" panose="020B0604020202020204" pitchFamily="34" charset="0"/>
              </a:rPr>
              <a:t>Контроль эффективности дератизации.</a:t>
            </a:r>
            <a:endParaRPr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p>
            <a:pPr algn="ctr" eaLnBrk="1" hangingPunct="1">
              <a:buNone/>
            </a:pP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b="1" dirty="0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0010" y="52070"/>
            <a:ext cx="8854440" cy="6196330"/>
          </a:xfrm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pPr marL="365760" marR="0" lvl="0" indent="-28321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Char char=""/>
              <a:defRPr/>
            </a:pP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Контроль эффективности дератизации.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21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Char char=""/>
              <a:defRPr/>
            </a:pP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Эффективность проведенных мероприятий оценивают на основании учета численности грызунов методом ловушко-суток или пылевыми площадками до начала дератизации и через 1-2 дня (приманки на основе острых родентицидов) и 10-30 дней (приманки на антикоагулянтах) после окончания дератизации.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822960" marR="0" lvl="1" indent="-28321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Char char=""/>
              <a:defRPr/>
            </a:pP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Дератизация на объекте считается эффективной, если в течение 3х месяцев, при соблюдении санитарно-гигиенических, санитарно-технических мероприятий, отсутствуют признаки наличия грызунов или следы их жизнедеятельности.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22860" y="20955"/>
            <a:ext cx="9032240" cy="6893560"/>
          </a:xfrm>
        </p:spPr>
        <p:txBody>
          <a:bodyPr/>
          <a:p>
            <a:r>
              <a:rPr lang="ru-RU" altLang="en-US" sz="2000"/>
              <a:t>Объект и территория считаются заселенными грызунами, при наличии хотя бы одного из перечисленных условий:</a:t>
            </a:r>
            <a:endParaRPr lang="ru-RU" altLang="en-US" sz="2000"/>
          </a:p>
          <a:p>
            <a:r>
              <a:rPr lang="ru-RU" altLang="en-US" sz="2000"/>
              <a:t>наличие отловленного грызуна</a:t>
            </a:r>
            <a:endParaRPr lang="ru-RU" altLang="en-US" sz="2000"/>
          </a:p>
          <a:p>
            <a:r>
              <a:rPr lang="ru-RU" altLang="en-US" sz="2000"/>
              <a:t>обнаружены следы грызунов на контрольно-пылевых (следовых) площадках</a:t>
            </a:r>
            <a:endParaRPr lang="ru-RU" altLang="en-US" sz="2000"/>
          </a:p>
          <a:p>
            <a:r>
              <a:rPr lang="ru-RU" altLang="en-US" sz="2000"/>
              <a:t>выявлено движение грызунов по объекту или территории</a:t>
            </a:r>
            <a:endParaRPr lang="ru-RU" altLang="en-US" sz="2000"/>
          </a:p>
          <a:p>
            <a:r>
              <a:rPr lang="ru-RU" altLang="en-US" sz="2000"/>
              <a:t>наличие жилых нор, свежего помета</a:t>
            </a:r>
            <a:endParaRPr lang="ru-RU" altLang="en-US" sz="2000"/>
          </a:p>
          <a:p>
            <a:r>
              <a:rPr lang="ru-RU" altLang="en-US" sz="2000"/>
              <a:t>повреждение грызунами продуктов, тары и других предметов объекта</a:t>
            </a:r>
            <a:endParaRPr lang="ru-RU" altLang="en-US" sz="2000"/>
          </a:p>
          <a:p>
            <a:r>
              <a:rPr lang="ru-RU" altLang="en-US" sz="2000"/>
              <a:t>поедание грызунами разложенной приманки</a:t>
            </a:r>
            <a:endParaRPr lang="ru-RU" altLang="en-US" sz="2000"/>
          </a:p>
          <a:p>
            <a:r>
              <a:rPr lang="ru-RU" altLang="en-US" sz="2000"/>
              <a:t>Объект считается освобожденным от грызунов, когда отсутствуют все вышеперечисленные признаки.</a:t>
            </a:r>
            <a:endParaRPr lang="ru-RU" altLang="en-US" sz="2000"/>
          </a:p>
          <a:p>
            <a:endParaRPr lang="ru-RU" altLang="en-US" sz="2000"/>
          </a:p>
          <a:p>
            <a:r>
              <a:rPr lang="ru-RU" altLang="en-US" sz="2000"/>
              <a:t>Для проведения дератизационных мероприятий могут применять физические и химические способы.</a:t>
            </a:r>
            <a:endParaRPr lang="ru-RU" altLang="en-US" sz="2000"/>
          </a:p>
          <a:p>
            <a:endParaRPr lang="ru-RU" altLang="en-US" sz="2000"/>
          </a:p>
          <a:p>
            <a:endParaRPr lang="ru-RU" altLang="en-US" sz="2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ru-RU" altLang="en-US"/>
          </a:p>
        </p:txBody>
      </p:sp>
      <p:sp>
        <p:nvSpPr>
          <p:cNvPr id="5" name="Замещающее содержимое 4"/>
          <p:cNvSpPr>
            <a:spLocks noGrp="1"/>
          </p:cNvSpPr>
          <p:nvPr>
            <p:ph idx="1"/>
          </p:nvPr>
        </p:nvSpPr>
        <p:spPr>
          <a:xfrm>
            <a:off x="69850" y="600710"/>
            <a:ext cx="8936990" cy="6040120"/>
          </a:xfrm>
        </p:spPr>
        <p:txBody>
          <a:bodyPr/>
          <a:p>
            <a:r>
              <a:rPr lang="ru-RU" altLang="en-US">
                <a:sym typeface="+mn-ea"/>
              </a:rPr>
              <a:t>К физическим методам относится барьерный, направленный на предупреждение проникновения грызуна внутрь здания или на территорию. Также к физическим методам борьбы относится установка физических ловушек, направленных на отлов грызунов.</a:t>
            </a:r>
            <a:endParaRPr lang="ru-RU" altLang="en-US"/>
          </a:p>
          <a:p>
            <a:endParaRPr lang="ru-RU" altLang="en-US"/>
          </a:p>
          <a:p>
            <a:r>
              <a:rPr lang="ru-RU" altLang="en-US">
                <a:sym typeface="+mn-ea"/>
              </a:rPr>
              <a:t>При химических методах применяются родентициды острого действия и антикоагулянты II поколения.</a:t>
            </a:r>
            <a:endParaRPr lang="ru-RU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29845" y="0"/>
            <a:ext cx="9071610" cy="6760210"/>
          </a:xfrm>
        </p:spPr>
        <p:txBody>
          <a:bodyPr/>
          <a:p>
            <a:r>
              <a:rPr lang="ru-RU" altLang="en-US" sz="2800"/>
              <a:t>Родентициды кумулятивного действия, на основе антикоагулянтов I и II поколения, применяются только в местах недоступных для детей, животных. 	А также не допускается применение непосредственно в помещениях обращения с пищевыми продуктами и фуража.</a:t>
            </a:r>
            <a:endParaRPr lang="ru-RU" altLang="en-US" sz="2800"/>
          </a:p>
          <a:p>
            <a:r>
              <a:rPr lang="ru-RU" altLang="en-US" sz="2800"/>
              <a:t>Они помещаются в специализированные контейнеры (точки пест-контроля), нумеруются, расставляются в соответствии с планом расстановки точек пест-контроля. Необходимо обеспечить мероприятия, препятствующие перемещению контейнера.</a:t>
            </a:r>
            <a:endParaRPr lang="ru-RU" altLang="en-US" sz="2800"/>
          </a:p>
          <a:p>
            <a:pPr lvl="1"/>
            <a:r>
              <a:rPr lang="ru-RU" altLang="en-US" sz="2450"/>
              <a:t>Контейнер может быть одноразовый или многоразовый. Контейнер должен быть закрыт, средство не должно быть источником опасности для людей, животных, продуктов питания.</a:t>
            </a:r>
            <a:endParaRPr lang="ru-RU" altLang="en-US" sz="245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TextBox 4"/>
          <p:cNvSpPr txBox="1"/>
          <p:nvPr/>
        </p:nvSpPr>
        <p:spPr>
          <a:xfrm>
            <a:off x="1259840" y="260985"/>
            <a:ext cx="7608570" cy="636841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p>
            <a:r>
              <a:rPr sz="2400" b="1" dirty="0">
                <a:solidFill>
                  <a:srgbClr val="FF0000"/>
                </a:solidFill>
                <a:latin typeface="Arial" panose="020B0604020202020204" pitchFamily="34" charset="0"/>
              </a:rPr>
              <a:t>Заключительная дезинфекция</a:t>
            </a:r>
            <a:r>
              <a:rPr sz="2400" dirty="0">
                <a:latin typeface="Arial" panose="020B0604020202020204" pitchFamily="34" charset="0"/>
              </a:rPr>
              <a:t> в очагах инфекционной болезни или при подозрении </a:t>
            </a:r>
            <a:endParaRPr sz="2400" dirty="0">
              <a:latin typeface="Arial" panose="020B0604020202020204" pitchFamily="34" charset="0"/>
            </a:endParaRPr>
          </a:p>
          <a:p>
            <a:r>
              <a:rPr sz="2400" dirty="0">
                <a:latin typeface="Arial" panose="020B0604020202020204" pitchFamily="34" charset="0"/>
              </a:rPr>
              <a:t>на заболевание чумой, холерой, </a:t>
            </a:r>
            <a:endParaRPr sz="2400" dirty="0">
              <a:latin typeface="Arial" panose="020B0604020202020204" pitchFamily="34" charset="0"/>
            </a:endParaRPr>
          </a:p>
          <a:p>
            <a:r>
              <a:rPr sz="2400" dirty="0">
                <a:latin typeface="Arial" panose="020B0604020202020204" pitchFamily="34" charset="0"/>
              </a:rPr>
              <a:t> лихорадкой Ку (легочная форма), </a:t>
            </a:r>
            <a:endParaRPr sz="2400" dirty="0">
              <a:latin typeface="Arial" panose="020B0604020202020204" pitchFamily="34" charset="0"/>
            </a:endParaRPr>
          </a:p>
          <a:p>
            <a:r>
              <a:rPr sz="2400" dirty="0">
                <a:latin typeface="Arial" panose="020B0604020202020204" pitchFamily="34" charset="0"/>
              </a:rPr>
              <a:t>сибирской язвой, </a:t>
            </a:r>
            <a:endParaRPr sz="2400" dirty="0">
              <a:latin typeface="Arial" panose="020B0604020202020204" pitchFamily="34" charset="0"/>
            </a:endParaRPr>
          </a:p>
          <a:p>
            <a:r>
              <a:rPr sz="2400" dirty="0">
                <a:latin typeface="Arial" panose="020B0604020202020204" pitchFamily="34" charset="0"/>
              </a:rPr>
              <a:t>геморрагическими лихорадками, </a:t>
            </a:r>
            <a:endParaRPr sz="2400" dirty="0">
              <a:latin typeface="Arial" panose="020B0604020202020204" pitchFamily="34" charset="0"/>
            </a:endParaRPr>
          </a:p>
          <a:p>
            <a:r>
              <a:rPr sz="2400" dirty="0">
                <a:latin typeface="Arial" panose="020B0604020202020204" pitchFamily="34" charset="0"/>
              </a:rPr>
              <a:t>брюшным тифом, паратифами, туберкулезом, проказой, орнитозом, </a:t>
            </a:r>
            <a:endParaRPr sz="2400" dirty="0">
              <a:latin typeface="Arial" panose="020B0604020202020204" pitchFamily="34" charset="0"/>
            </a:endParaRPr>
          </a:p>
          <a:p>
            <a:r>
              <a:rPr sz="2400" dirty="0">
                <a:latin typeface="Arial" panose="020B0604020202020204" pitchFamily="34" charset="0"/>
              </a:rPr>
              <a:t>дифтерией, </a:t>
            </a:r>
            <a:endParaRPr sz="2400" dirty="0">
              <a:latin typeface="Arial" panose="020B0604020202020204" pitchFamily="34" charset="0"/>
            </a:endParaRPr>
          </a:p>
          <a:p>
            <a:r>
              <a:rPr sz="2400" dirty="0">
                <a:latin typeface="Arial" panose="020B0604020202020204" pitchFamily="34" charset="0"/>
              </a:rPr>
              <a:t>грибковыми заболеваниями волос, кожи, ногтей (микроспория, трихофития, руброфития, фавус) проводится в обязательном порядке. </a:t>
            </a:r>
            <a:endParaRPr sz="2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0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charRg st="0" end="10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charRg st="0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charRg st="0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108" end="1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charRg st="108" end="15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charRg st="108" end="15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charRg st="108" end="15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159" end="2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charRg st="159" end="2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charRg st="159" end="25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charRg st="159" end="25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char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char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char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252" end="30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>
                                            <p:txEl>
                                              <p:charRg st="252" end="30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charRg st="252" end="30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charRg st="252" end="30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>
                                            <p:txEl>
                                              <p:char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txEl>
                                              <p:char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>
                                            <p:txEl>
                                              <p:char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880" y="333375"/>
            <a:ext cx="7559040" cy="1143000"/>
          </a:xfrm>
        </p:spPr>
        <p:txBody>
          <a:bodyPr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1" noProof="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+mn-cs"/>
                <a:sym typeface="+mn-ea"/>
              </a:rPr>
              <a:t>Дезинфекционная деятельность объединяет в себя борьбу с:</a:t>
            </a: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  <a:sym typeface="+mn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4645" y="1407795"/>
            <a:ext cx="8198485" cy="2283460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ru-RU" sz="2400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– патогенными микроорганизмами,</a:t>
            </a:r>
            <a:endParaRPr kumimoji="0" lang="ru-RU" sz="2400" kern="1200" cap="none" spc="0" normalizeH="0" baseline="0" noProof="0" dirty="0">
              <a:latin typeface="Arial" panose="020B0604020202020204" pitchFamily="34" charset="0"/>
              <a:ea typeface="+mn-ea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r>
              <a:rPr kumimoji="0" lang="ru-RU" sz="2400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– возбудителями инвазионных болезней,</a:t>
            </a:r>
            <a:endParaRPr kumimoji="0" lang="ru-RU" sz="2400" kern="1200" cap="none" spc="0" normalizeH="0" baseline="0" noProof="0" dirty="0">
              <a:latin typeface="Arial" panose="020B0604020202020204" pitchFamily="34" charset="0"/>
              <a:ea typeface="+mn-ea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r>
              <a:rPr kumimoji="0" lang="ru-RU" sz="2400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– грызунами и их эктопаразитами,</a:t>
            </a:r>
            <a:endParaRPr kumimoji="0" lang="ru-RU" sz="2400" kern="1200" cap="none" spc="0" normalizeH="0" baseline="0" noProof="0" dirty="0">
              <a:latin typeface="Arial" panose="020B0604020202020204" pitchFamily="34" charset="0"/>
              <a:ea typeface="+mn-ea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r>
              <a:rPr kumimoji="0" lang="ru-RU" sz="2400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– кровососущими членистоногими,</a:t>
            </a:r>
            <a:endParaRPr kumimoji="0" lang="ru-RU" sz="2400" kern="1200" cap="none" spc="0" normalizeH="0" baseline="0" noProof="0" dirty="0">
              <a:latin typeface="Arial" panose="020B0604020202020204" pitchFamily="34" charset="0"/>
              <a:ea typeface="+mn-ea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r>
              <a:rPr kumimoji="0" lang="ru-RU" sz="2400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– и другими насекомыми, имеющими медицинское значение.</a:t>
            </a:r>
            <a:endParaRPr kumimoji="0" lang="ru-RU" sz="2400" kern="1200" cap="none" spc="0" normalizeH="0" baseline="0" noProof="0" dirty="0">
              <a:latin typeface="Arial" panose="020B0604020202020204" pitchFamily="34" charset="0"/>
              <a:ea typeface="+mn-ea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endParaRPr kumimoji="0" lang="ru-RU" sz="2400" kern="1200" cap="none" spc="0" normalizeH="0" baseline="0" noProof="0" dirty="0">
              <a:latin typeface="Arial" panose="020B0604020202020204" pitchFamily="34" charset="0"/>
              <a:ea typeface="+mn-ea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r>
              <a:rPr kumimoji="0" lang="ru-RU" sz="2400" b="1" kern="1200" cap="none" spc="0" normalizeH="0" baseline="0" noProof="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+mn-cs"/>
              </a:rPr>
              <a:t>Дезинфекционная деятельность включает в себя:</a:t>
            </a:r>
            <a:endParaRPr kumimoji="0" lang="ru-RU" sz="2400" b="1" kern="1200" cap="none" spc="0" normalizeH="0" baseline="0" noProof="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r>
              <a:rPr kumimoji="0" lang="ru-RU" sz="2400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– испытание, производство, хранение, транспортировку, реализацию, применение, уничтожение и утилизацию средств, оборудования и материалов для дезинфекции, предстерилизационной очистки, стерилизации, дезинсекции, дератизации, дезинвазии, а также контроль за работами и услугами.</a:t>
            </a:r>
            <a:endParaRPr kumimoji="0" lang="ru-RU" sz="2400" kern="1200" cap="none" spc="0" normalizeH="0" baseline="0" noProof="0" dirty="0"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135" y="278130"/>
            <a:ext cx="8496300" cy="6009005"/>
          </a:xfrm>
        </p:spPr>
        <p:txBody>
          <a:bodyPr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При осуществлении дезинсекционных и дератизационных мероприятий необходимо осуществлять контроль за:</a:t>
            </a:r>
            <a:b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– приготовлением используемых средств,</a:t>
            </a:r>
            <a:b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– хранением, транспортировкой и реализацией средств,</a:t>
            </a:r>
            <a:b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– применением средств, оборудования и материалов,</a:t>
            </a:r>
            <a:b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– безопасностью проводимых мероприятий.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63" y="260350"/>
            <a:ext cx="7543800" cy="1008063"/>
          </a:xfrm>
        </p:spPr>
        <p:txBody>
          <a:bodyPr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9385" y="263525"/>
            <a:ext cx="8651240" cy="6426200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p>
            <a:r>
              <a:rPr sz="2400" b="1" dirty="0">
                <a:solidFill>
                  <a:srgbClr val="FF0000"/>
                </a:solidFill>
                <a:latin typeface="Arial" panose="020B0604020202020204" pitchFamily="34" charset="0"/>
              </a:rPr>
              <a:t>Дезинсекция и дератизация. Обязанность юридических и физических лиц.</a:t>
            </a:r>
            <a:endParaRPr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r>
              <a:rPr sz="2400" dirty="0">
                <a:latin typeface="Arial" panose="020B0604020202020204" pitchFamily="34" charset="0"/>
              </a:rPr>
              <a:t>В ходе выполнения работ организацией, обеспечивающей услуги по пест-контролю (дезинсекция и дератизация):</a:t>
            </a:r>
            <a:endParaRPr sz="2400" dirty="0">
              <a:latin typeface="Arial" panose="020B0604020202020204" pitchFamily="34" charset="0"/>
            </a:endParaRPr>
          </a:p>
          <a:p>
            <a:endParaRPr sz="2400" dirty="0">
              <a:latin typeface="Arial" panose="020B0604020202020204" pitchFamily="34" charset="0"/>
            </a:endParaRPr>
          </a:p>
          <a:p>
            <a:r>
              <a:rPr sz="2400" dirty="0">
                <a:latin typeface="Arial" panose="020B0604020202020204" pitchFamily="34" charset="0"/>
              </a:rPr>
              <a:t>условия работы должны быть безопасны для работников и окружающей среды,</a:t>
            </a:r>
            <a:endParaRPr sz="2400" dirty="0">
              <a:latin typeface="Arial" panose="020B0604020202020204" pitchFamily="34" charset="0"/>
            </a:endParaRPr>
          </a:p>
          <a:p>
            <a:r>
              <a:rPr sz="2400" dirty="0">
                <a:latin typeface="Arial" panose="020B0604020202020204" pitchFamily="34" charset="0"/>
              </a:rPr>
              <a:t>обучение персонала (инструктажи, ГОиА, подготовка по программам профессионального медицинского образования),</a:t>
            </a:r>
            <a:endParaRPr sz="2400" dirty="0">
              <a:latin typeface="Arial" panose="020B0604020202020204" pitchFamily="34" charset="0"/>
            </a:endParaRPr>
          </a:p>
          <a:p>
            <a:r>
              <a:rPr sz="2400" dirty="0">
                <a:latin typeface="Arial" panose="020B0604020202020204" pitchFamily="34" charset="0"/>
              </a:rPr>
              <a:t>проводить производственный контроль (иметь ППК, осуществлять необходимые исследования и испытания).</a:t>
            </a:r>
            <a:endParaRPr sz="2400" dirty="0">
              <a:latin typeface="Arial" panose="020B0604020202020204" pitchFamily="34" charset="0"/>
            </a:endParaRPr>
          </a:p>
          <a:p>
            <a:r>
              <a:rPr sz="2400" dirty="0">
                <a:latin typeface="Arial" panose="020B0604020202020204" pitchFamily="34" charset="0"/>
              </a:rPr>
              <a:t>В рамках программы производственного контроля необходимо учитывать, в том числе, контроль за качеством пест-контроля, включая оценку эффективности проведенных мер и соблюдение требований безопасности.</a:t>
            </a:r>
            <a:endParaRPr sz="2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7" name="Содержимое 2"/>
          <p:cNvSpPr>
            <a:spLocks noGrp="1"/>
          </p:cNvSpPr>
          <p:nvPr>
            <p:ph idx="1"/>
          </p:nvPr>
        </p:nvSpPr>
        <p:spPr>
          <a:xfrm>
            <a:off x="176530" y="67945"/>
            <a:ext cx="8510270" cy="6058535"/>
          </a:xfrm>
        </p:spPr>
        <p:txBody>
          <a:bodyPr vert="horz" wrap="square" lIns="91440" tIns="45720" rIns="91440" bIns="45720" anchor="t" anchorCtr="0"/>
          <a:p>
            <a:pPr eaLnBrk="1" hangingPunct="1"/>
            <a:r>
              <a:rPr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возникновения чрезвычайной ситуации, которая может быть определена, как создающая угрозу для жизни и здоровья граждан или окружающей среды (розлив хим. средств, угроза отравления персонала, угроза попадания в пищевой продукт и т.п.) в течение 12 часов необходимо проинформировать:</a:t>
            </a:r>
            <a:endParaRPr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Роспотребнадзор</a:t>
            </a:r>
            <a:endParaRPr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местного самоуправления</a:t>
            </a:r>
            <a:endParaRPr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государственной власти</a:t>
            </a:r>
            <a:endParaRPr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Средства, оборудование и материалы для пест-контроля должны отвечать следующим требованиям.</a:t>
            </a:r>
            <a:endParaRPr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Быть эффективны в отношении целевых объектов и безопасны для окружающих и человека</a:t>
            </a:r>
            <a:endParaRPr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Иметь разрешительные документы</a:t>
            </a:r>
            <a:endParaRPr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каждое средство должен быть как минимум следующий пакет документов:</a:t>
            </a:r>
            <a:endParaRPr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свидетельство о государственной регистрации,</a:t>
            </a:r>
            <a:endParaRPr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декларация о соответствии,</a:t>
            </a:r>
            <a:endParaRPr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инструкция по применению.</a:t>
            </a:r>
            <a:endParaRPr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Заголовок 9"/>
          <p:cNvSpPr>
            <a:spLocks noGrp="1"/>
          </p:cNvSpPr>
          <p:nvPr>
            <p:ph type="title"/>
          </p:nvPr>
        </p:nvSpPr>
        <p:spPr/>
        <p:txBody>
          <a:bodyPr anchor="ctr"/>
          <a:p>
            <a:pPr algn="ctr" eaLnBrk="1" hangingPunct="1"/>
            <a:endParaRPr sz="2400" b="1" dirty="0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мещающее содержимое 1"/>
          <p:cNvSpPr/>
          <p:nvPr>
            <p:ph idx="1"/>
          </p:nvPr>
        </p:nvSpPr>
        <p:spPr>
          <a:xfrm>
            <a:off x="344805" y="474980"/>
            <a:ext cx="8341995" cy="5651500"/>
          </a:xfrm>
        </p:spPr>
        <p:txBody>
          <a:bodyPr/>
          <a:p>
            <a:r>
              <a:rPr lang="ru-RU" altLang="en-US"/>
              <a:t>Средства хранятся в таре поставщика, в соответствии с условиями хранения, установленными производителями, в специализированном помещении.</a:t>
            </a:r>
            <a:endParaRPr lang="ru-RU" altLang="en-US"/>
          </a:p>
          <a:p>
            <a:endParaRPr lang="ru-RU" altLang="en-US"/>
          </a:p>
          <a:p>
            <a:r>
              <a:rPr lang="ru-RU" altLang="en-US"/>
              <a:t>Средства, общим объемом до 10 кг, должны хранится в местах, препятствующих их несанкционированную использованию.</a:t>
            </a:r>
            <a:endParaRPr lang="ru-RU" altLang="en-US"/>
          </a:p>
          <a:p>
            <a:endParaRPr lang="ru-RU" altLang="en-US"/>
          </a:p>
          <a:p>
            <a:r>
              <a:rPr lang="ru-RU" altLang="en-US"/>
              <a:t>пункт 85 СанПиН 3.3686-21</a:t>
            </a:r>
            <a:endParaRPr lang="ru-RU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TextBox 2"/>
          <p:cNvSpPr txBox="1">
            <a:spLocks noChangeArrowheads="1"/>
          </p:cNvSpPr>
          <p:nvPr/>
        </p:nvSpPr>
        <p:spPr bwMode="auto">
          <a:xfrm>
            <a:off x="1571625" y="357188"/>
            <a:ext cx="5111750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pPr algn="ctr">
              <a:buNone/>
            </a:pP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8100" y="1183005"/>
            <a:ext cx="8941435" cy="619950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no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ru-RU" sz="2000" b="1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Требования к осуществлению продажи средств для дезинсекции и дератизации.</a:t>
            </a:r>
            <a:endParaRPr kumimoji="0" lang="ru-RU" sz="2000" b="1" kern="1200" cap="none" spc="0" normalizeH="0" baseline="0" noProof="0" dirty="0">
              <a:latin typeface="Arial" panose="020B0604020202020204" pitchFamily="34" charset="0"/>
              <a:ea typeface="+mn-ea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r>
              <a:rPr kumimoji="0" lang="ru-RU" sz="2000" b="1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При реализации продавец обязан обеспечить наличие информации о государственной регистрации, инструкции по применению, декларации о соответствии или их заверенная копия.</a:t>
            </a:r>
            <a:endParaRPr kumimoji="0" lang="ru-RU" sz="2000" b="1" kern="1200" cap="none" spc="0" normalizeH="0" baseline="0" noProof="0" dirty="0">
              <a:latin typeface="Arial" panose="020B0604020202020204" pitchFamily="34" charset="0"/>
              <a:ea typeface="+mn-ea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r>
              <a:rPr kumimoji="0" lang="ru-RU" sz="2000" b="1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Продажа осуществляется только в не вскрытых упаковках, с этикеткой</a:t>
            </a:r>
            <a:endParaRPr kumimoji="0" lang="ru-RU" sz="2000" b="1" kern="1200" cap="none" spc="0" normalizeH="0" baseline="0" noProof="0" dirty="0">
              <a:latin typeface="Arial" panose="020B0604020202020204" pitchFamily="34" charset="0"/>
              <a:ea typeface="+mn-ea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r>
              <a:rPr kumimoji="0" lang="ru-RU" sz="2000" b="1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На этикетке должна быть отражена минимум следующая информация:</a:t>
            </a:r>
            <a:endParaRPr kumimoji="0" lang="ru-RU" sz="2000" b="1" kern="1200" cap="none" spc="0" normalizeH="0" baseline="0" noProof="0" dirty="0">
              <a:latin typeface="Arial" panose="020B0604020202020204" pitchFamily="34" charset="0"/>
              <a:ea typeface="+mn-ea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endParaRPr kumimoji="0" lang="ru-RU" sz="2000" b="1" kern="1200" cap="none" spc="0" normalizeH="0" baseline="0" noProof="0" dirty="0">
              <a:latin typeface="Arial" panose="020B0604020202020204" pitchFamily="34" charset="0"/>
              <a:ea typeface="+mn-ea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r>
              <a:rPr kumimoji="0" lang="ru-RU" sz="2000" b="1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название препарата</a:t>
            </a:r>
            <a:endParaRPr kumimoji="0" lang="ru-RU" sz="2000" b="1" kern="1200" cap="none" spc="0" normalizeH="0" baseline="0" noProof="0" dirty="0">
              <a:latin typeface="Arial" panose="020B0604020202020204" pitchFamily="34" charset="0"/>
              <a:ea typeface="+mn-ea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r>
              <a:rPr kumimoji="0" lang="ru-RU" sz="2000" b="1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назначение препарата</a:t>
            </a:r>
            <a:endParaRPr kumimoji="0" lang="ru-RU" sz="2000" b="1" kern="1200" cap="none" spc="0" normalizeH="0" baseline="0" noProof="0" dirty="0">
              <a:latin typeface="Arial" panose="020B0604020202020204" pitchFamily="34" charset="0"/>
              <a:ea typeface="+mn-ea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r>
              <a:rPr kumimoji="0" lang="ru-RU" sz="2000" b="1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дата изготовления и срок годности</a:t>
            </a:r>
            <a:endParaRPr kumimoji="0" lang="ru-RU" sz="2000" b="1" kern="1200" cap="none" spc="0" normalizeH="0" baseline="0" noProof="0" dirty="0">
              <a:latin typeface="Arial" panose="020B0604020202020204" pitchFamily="34" charset="0"/>
              <a:ea typeface="+mn-ea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r>
              <a:rPr kumimoji="0" lang="ru-RU" sz="2000" b="1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меры предосторожности</a:t>
            </a:r>
            <a:endParaRPr kumimoji="0" lang="ru-RU" sz="2000" b="1" kern="1200" cap="none" spc="0" normalizeH="0" baseline="0" noProof="0" dirty="0">
              <a:latin typeface="Arial" panose="020B0604020202020204" pitchFamily="34" charset="0"/>
              <a:ea typeface="+mn-ea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r>
              <a:rPr kumimoji="0" lang="ru-RU" sz="2000" b="1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информация об изготовителе</a:t>
            </a:r>
            <a:endParaRPr kumimoji="0" lang="ru-RU" sz="2000" b="1" kern="1200" cap="none" spc="0" normalizeH="0" baseline="0" noProof="0" dirty="0"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12147</Words>
  <Application>WPS Presentation</Application>
  <PresentationFormat>Экран (4:3)</PresentationFormat>
  <Paragraphs>209</Paragraphs>
  <Slides>23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4" baseType="lpstr">
      <vt:lpstr>Arial</vt:lpstr>
      <vt:lpstr>SimSun</vt:lpstr>
      <vt:lpstr>Wingdings</vt:lpstr>
      <vt:lpstr>+Основной текст (восточно-азиат</vt:lpstr>
      <vt:lpstr>AMGDT</vt:lpstr>
      <vt:lpstr>Times New Roman</vt:lpstr>
      <vt:lpstr>Microsoft YaHei</vt:lpstr>
      <vt:lpstr>Arial Unicode MS</vt:lpstr>
      <vt:lpstr>Calibri</vt:lpstr>
      <vt:lpstr>Wingdings 2</vt:lpstr>
      <vt:lpstr>Default Design</vt:lpstr>
      <vt:lpstr>PowerPoint 演示文稿</vt:lpstr>
      <vt:lpstr>PowerPoint 演示文稿</vt:lpstr>
      <vt:lpstr>PowerPoint 演示文稿</vt:lpstr>
      <vt:lpstr>Дезинфекционная деятельность объединяет в себя борьбу с:</vt:lpstr>
      <vt:lpstr>При осуществлении дезинсекционных и дератизационных мероприятий необходимо осуществлять контроль за: – приготовлением используемых средств, – хранением, транспортировкой и реализацией средств, – применением средств, оборудования и материалов, – безопасностью проводимых мероприятий.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</vt:lpstr>
      <vt:lpstr>Кратность проведения дезинсекции. </vt:lpstr>
      <vt:lpstr>Перед проведением дезинсекции руководитель организации: </vt:lpstr>
      <vt:lpstr>PowerPoint 演示文稿</vt:lpstr>
      <vt:lpstr>Санитарно-эпидемиологические требования к организации и проведению дератизации. </vt:lpstr>
      <vt:lpstr>Дератизационные мероприятия должны включать в себя:  </vt:lpstr>
      <vt:lpstr> </vt:lpstr>
      <vt:lpstr> </vt:lpstr>
      <vt:lpstr>PowerPoint 演示文稿</vt:lpstr>
      <vt:lpstr>PowerPoint 演示文稿</vt:lpstr>
      <vt:lpstr>PowerPoint 演示文稿</vt:lpstr>
    </vt:vector>
  </TitlesOfParts>
  <Company>Ярмарка Коньково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Республика Индия</dc:title>
  <dc:creator>Прерад Марина Викторовна</dc:creator>
  <cp:lastModifiedBy>User</cp:lastModifiedBy>
  <cp:revision>75</cp:revision>
  <dcterms:created xsi:type="dcterms:W3CDTF">2008-05-02T11:16:00Z</dcterms:created>
  <dcterms:modified xsi:type="dcterms:W3CDTF">2024-09-11T18:40:13Z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7</vt:i4>
  </property>
  <property fmtid="{D5CDD505-2E9C-101B-9397-08002B2CF9AE}" pid="3" name="ICV">
    <vt:lpwstr>C5506D0F56074EAB94309EF6862BE6EF_12</vt:lpwstr>
  </property>
  <property fmtid="{D5CDD505-2E9C-101B-9397-08002B2CF9AE}" pid="4" name="KSOProductBuildVer">
    <vt:lpwstr>1049-12.2.0.17562</vt:lpwstr>
  </property>
</Properties>
</file>