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handoutMasterIdLst>
    <p:handoutMasterId r:id="rId13"/>
  </p:handoutMasterIdLst>
  <p:sldIdLst>
    <p:sldId id="256" r:id="rId2"/>
    <p:sldId id="627" r:id="rId3"/>
    <p:sldId id="636" r:id="rId4"/>
    <p:sldId id="823" r:id="rId5"/>
    <p:sldId id="826" r:id="rId6"/>
    <p:sldId id="827" r:id="rId7"/>
    <p:sldId id="828" r:id="rId8"/>
    <p:sldId id="829" r:id="rId9"/>
    <p:sldId id="830" r:id="rId10"/>
    <p:sldId id="628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FEA24A-F9E0-4DA5-8025-5AA529B079DA}">
          <p14:sldIdLst>
            <p14:sldId id="256"/>
            <p14:sldId id="627"/>
            <p14:sldId id="636"/>
            <p14:sldId id="823"/>
            <p14:sldId id="826"/>
            <p14:sldId id="827"/>
            <p14:sldId id="828"/>
            <p14:sldId id="829"/>
            <p14:sldId id="830"/>
            <p14:sldId id="62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F3399"/>
    <a:srgbClr val="FF6699"/>
    <a:srgbClr val="FFCCCC"/>
    <a:srgbClr val="CCFFFF"/>
    <a:srgbClr val="CC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3" autoAdjust="0"/>
    <p:restoredTop sz="94660"/>
  </p:normalViewPr>
  <p:slideViewPr>
    <p:cSldViewPr>
      <p:cViewPr varScale="1">
        <p:scale>
          <a:sx n="81" d="100"/>
          <a:sy n="81" d="100"/>
        </p:scale>
        <p:origin x="13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30F473FA-F9ED-4AF8-BB7A-EEFB2D5608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DB9D160-E99E-4AF1-AC7D-BC995389DC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>
            <a:extLst>
              <a:ext uri="{FF2B5EF4-FFF2-40B4-BE49-F238E27FC236}">
                <a16:creationId xmlns:a16="http://schemas.microsoft.com/office/drawing/2014/main" id="{044C1654-EC4B-4BBF-A690-29F1BE22B1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074C2F84-0E99-48E8-AFDF-CE186DFE3F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9E0233-F264-4AB0-B254-B240EDEAC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B18F48C0-340E-40CE-BD87-FC1308939C5D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F40C93E5-E8F4-4A02-A36B-B835200D963A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id="{BC3ACF1B-84DF-45C8-BEC7-C5F85EFD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84D69B-8F98-4670-AF98-55FEDE9D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D4DE6CF8-5BF3-43D7-82FD-EEDAF35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4BB36-63C3-4CDC-9D0B-9FDF6B680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06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BDCFF59A-564B-4F7C-AF81-6EFA4EF0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65052ED-4FCB-452B-9FCF-49336051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618FA550-067D-42E3-9F19-8259FCB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809-D37B-498A-BE5F-F46453E02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81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161AEC0C-4667-4A82-878A-7A02C7C2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3F8D8424-53BB-4846-BBCD-0D47B02A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5E37EB9-39A9-46B0-872A-3967F0CE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1E34-5CF3-44A7-B474-0D9AD3451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id="{507F188B-1BCC-4ACD-9295-3147E39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id="{2DA9D231-1819-412C-BA22-4EAAB8C0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08D67516-1EAA-47B4-B456-55727EA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E4AE-6E66-47EC-8395-5651A3AF2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6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9991F5E4-D2A9-432E-831C-05F1FD3A0465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D3225EAB-93D1-4903-AFD3-5A0EE5C6796D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D390F769-34B2-4ABB-82B5-6F195108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1915D94-78DB-402F-838A-0E1993D0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EE69A8E-33B7-4AB7-9F37-CF9CF4A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A9D6B-2F3E-4524-9284-9ED51D43E5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1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2DCD5C4F-D05B-45BA-8AEA-FA6761B3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7016378A-86D8-4695-B9C2-1DD1CCE9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F04F6457-C349-489C-88C2-AEDBE66F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765D-4B10-4FDD-BEE3-574B5D732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4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id="{6C022FD2-B14F-4627-924F-E0326120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id="{8873707E-4B45-4395-8F26-1308B27F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9D127ADA-A699-4379-BB5D-01642B59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FDDD-D83B-435C-9CB8-74520B938E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id="{244D0966-124F-475D-8B51-3E8E2192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id="{ECA93BA8-D9C4-49C1-8853-A3F10A3A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B2D4D6-8813-4076-A3FB-E59B7A0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29FF-A69B-48A5-AA0B-75D8C398B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2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id="{250A2179-5132-482A-8872-575A5BFD9C1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id="{C8C85CDB-C5DD-40A6-AB8A-8981D60C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3B25D65D-240A-43DE-9773-B259997C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630A74AA-00ED-4CEB-A6E0-748586AC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98E62-8219-4B5A-94B1-5395E3D35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151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id="{1226989B-E0A9-44D2-9C92-3DD9D072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id="{14274F2E-63D5-41FE-9A15-5C00FFD5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57703A36-C9FF-40BD-A139-C9F7D96E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28C2-5D49-4995-A2BF-6EE13FFB0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8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4092B8CB-4CA3-4084-B651-7F496EFAB65F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56880FBC-57FB-49DA-9E7E-EC33A9F862DC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174B970C-3214-466A-B0F0-3560ABD6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E7206CE8-4BB3-4D85-BC2B-7AE696CC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3BDF35BE-14A3-4167-BF5C-A459316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2C290-2067-4BB8-ACAB-A163B0B1CA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56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0A62C3-2B82-4F7A-9689-DD37B07D1C7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57EBBC-D146-44AA-AF7B-54400F8950A8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D1DDD58-7F12-43A1-A914-A03B1441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>
            <a:extLst>
              <a:ext uri="{FF2B5EF4-FFF2-40B4-BE49-F238E27FC236}">
                <a16:creationId xmlns:a16="http://schemas.microsoft.com/office/drawing/2014/main" id="{FC5207BA-A9D9-472B-B535-C001BCA13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4DBABCF4-31CB-4ED4-87DB-45E5E48C4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1C435D-8DFA-4F10-90CB-1323D411F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DADD9A-6A05-4345-8214-E861BEAA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0999E"/>
                </a:solidFill>
              </a:defRPr>
            </a:lvl1pPr>
          </a:lstStyle>
          <a:p>
            <a:pPr>
              <a:defRPr/>
            </a:pPr>
            <a:fld id="{549B3752-307B-4488-90B3-09F0FDC3B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3" r:id="rId2"/>
    <p:sldLayoutId id="2147484171" r:id="rId3"/>
    <p:sldLayoutId id="2147484164" r:id="rId4"/>
    <p:sldLayoutId id="2147484165" r:id="rId5"/>
    <p:sldLayoutId id="2147484166" r:id="rId6"/>
    <p:sldLayoutId id="2147484172" r:id="rId7"/>
    <p:sldLayoutId id="2147484167" r:id="rId8"/>
    <p:sldLayoutId id="2147484173" r:id="rId9"/>
    <p:sldLayoutId id="2147484168" r:id="rId10"/>
    <p:sldLayoutId id="21474841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0735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0735D"/>
          </a:solidFill>
          <a:latin typeface="Times New Roman" panose="02020603050405020304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FF0B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FF0B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8FD1D3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enisova_ov@inbox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3D394B94-94CA-439E-9147-C406EC5E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882BC180-C63F-449D-90DE-5903EBB9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88C406-58FD-4AB2-AF5C-241B3FB12176}"/>
              </a:ext>
            </a:extLst>
          </p:cNvPr>
          <p:cNvSpPr txBox="1"/>
          <p:nvPr/>
        </p:nvSpPr>
        <p:spPr>
          <a:xfrm>
            <a:off x="968375" y="6161088"/>
            <a:ext cx="2609850" cy="309320"/>
          </a:xfrm>
          <a:prstGeom prst="rect">
            <a:avLst/>
          </a:prstGeom>
        </p:spPr>
        <p:txBody>
          <a:bodyPr lIns="0" tIns="597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43"/>
              </a:spcBef>
              <a:defRPr/>
            </a:pP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2024г., </a:t>
            </a:r>
            <a:r>
              <a:rPr lang="ru-RU" altLang="ru-RU" sz="205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2444750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763" b="1" dirty="0">
                <a:solidFill>
                  <a:srgbClr val="006FB8"/>
                </a:solidFill>
                <a:cs typeface="Times New Roman" pitchFamily="18" charset="0"/>
              </a:rPr>
              <a:t>Ситуационные задачи по оформлению пункта «Трудовые функции аккредитуемого» в Отчете к периодической аккредитации – лица со средним медицинским образованием.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3763" b="1" i="1" dirty="0">
              <a:solidFill>
                <a:srgbClr val="006FB8"/>
              </a:solidFill>
              <a:ea typeface="+mn-ea"/>
              <a:cs typeface="Times New Roman" pitchFamily="18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2600" b="1" i="1" dirty="0">
                <a:solidFill>
                  <a:srgbClr val="006FB8"/>
                </a:solidFill>
                <a:ea typeface="+mn-ea"/>
                <a:cs typeface="Times New Roman" pitchFamily="18" charset="0"/>
              </a:rPr>
              <a:t>Денисова Ольга Владимировна, зав. кафедрой КЛД и ПА, врач КЛД высшей квалификации, к.м.н., доцент</a:t>
            </a:r>
            <a:endParaRPr lang="ru-RU" altLang="ru-RU" sz="2600" b="1" i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728ED0-9F62-4591-AF2B-286A039B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13325"/>
            <a:ext cx="5148262" cy="10239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Успехов нам всем! Спасибо за внимание!  </a:t>
            </a:r>
          </a:p>
        </p:txBody>
      </p:sp>
      <p:pic>
        <p:nvPicPr>
          <p:cNvPr id="78851" name="Объект 3">
            <a:extLst>
              <a:ext uri="{FF2B5EF4-FFF2-40B4-BE49-F238E27FC236}">
                <a16:creationId xmlns:a16="http://schemas.microsoft.com/office/drawing/2014/main" id="{5AD2365C-6BCD-41B3-BC97-15E2FF40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6657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Рисунок 11">
            <a:extLst>
              <a:ext uri="{FF2B5EF4-FFF2-40B4-BE49-F238E27FC236}">
                <a16:creationId xmlns:a16="http://schemas.microsoft.com/office/drawing/2014/main" id="{1BCBA137-657F-42CF-90BC-D8FF6E6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8438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Рисунок 10">
            <a:extLst>
              <a:ext uri="{FF2B5EF4-FFF2-40B4-BE49-F238E27FC236}">
                <a16:creationId xmlns:a16="http://schemas.microsoft.com/office/drawing/2014/main" id="{E40DA6F3-E74F-408B-A54C-2E7A11AF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746125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4467225" y="2205038"/>
            <a:ext cx="3862388" cy="879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0" tIns="10861" rIns="0" bIns="0">
            <a:spAutoFit/>
          </a:bodyPr>
          <a:lstStyle/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360363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275013"/>
            <a:ext cx="1779588" cy="1601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object 5">
            <a:extLst>
              <a:ext uri="{FF2B5EF4-FFF2-40B4-BE49-F238E27FC236}">
                <a16:creationId xmlns:a16="http://schemas.microsoft.com/office/drawing/2014/main" id="{BA689B7C-04E9-4F05-B39A-F3B7A99BF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75013"/>
            <a:ext cx="238283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8"/>
              </a:spcBef>
            </a:pPr>
            <a:r>
              <a:rPr lang="ru-RU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вотсапп)</a:t>
            </a:r>
          </a:p>
          <a:p>
            <a:pPr eaLnBrk="1" hangingPunct="1">
              <a:spcBef>
                <a:spcPts val="88"/>
              </a:spcBef>
            </a:pPr>
            <a:endParaRPr lang="ru-RU" altLang="ru-RU" sz="1000"/>
          </a:p>
          <a:p>
            <a:pPr eaLnBrk="1" hangingPunct="1">
              <a:spcBef>
                <a:spcPts val="1600"/>
              </a:spcBef>
            </a:pPr>
            <a:r>
              <a:rPr lang="en-US" altLang="ru-RU" sz="2000" b="1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 eaLnBrk="1" hangingPunct="1">
              <a:lnSpc>
                <a:spcPts val="1688"/>
              </a:lnSpc>
              <a:spcAft>
                <a:spcPts val="1025"/>
              </a:spcAft>
            </a:pPr>
            <a:endParaRPr lang="ru-RU" altLang="ru-RU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978760-A2B7-4FAB-8D35-E21E9CB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437112"/>
            <a:ext cx="8183562" cy="20160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Предлагаем порешать данные ситуации…ответы присылаем куратору цикла – </a:t>
            </a:r>
            <a:r>
              <a:rPr lang="en-US" dirty="0">
                <a:hlinkClick r:id="rId2"/>
              </a:rPr>
              <a:t>denisova_ov@inbox.ru</a:t>
            </a:r>
            <a:r>
              <a:rPr lang="ru-RU" dirty="0"/>
              <a:t> – Денисова Ольга Владимировна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F991A-AC00-46C7-9F3C-D883752F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061362"/>
            <a:ext cx="4084674" cy="2719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75ABC6-3667-4CD3-B929-91255C68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2"/>
            <a:ext cx="8183562" cy="7928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Ситуация 1.   </a:t>
            </a:r>
            <a:endParaRPr lang="ru-RU" sz="2000" dirty="0"/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EDAC3345-933C-45B0-A6B6-ED2ED5E0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20689"/>
            <a:ext cx="720142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в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по ЛД, если Вы – лаборант клинико-диагностической лаборатории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75ABC6-3667-4CD3-B929-91255C68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Ситуация 2. </a:t>
            </a:r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EDAC3345-933C-45B0-A6B6-ED2ED5E0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058025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с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«Лабораторная диагностика», если Вы – медицинский техник (фельдшер-лаборант) КЛД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  <p:extLst>
      <p:ext uri="{BB962C8B-B14F-4D97-AF65-F5344CB8AC3E}">
        <p14:creationId xmlns:p14="http://schemas.microsoft.com/office/powerpoint/2010/main" val="50926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C75ABC6-3667-4CD3-B929-91255C68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Ситуация 3. </a:t>
            </a:r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EDAC3345-933C-45B0-A6B6-ED2ED5E00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05802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в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«Лабораторная диагностика», если Вы – </a:t>
            </a:r>
            <a:r>
              <a:rPr lang="ru-RU" altLang="ru-RU" sz="3200" dirty="0" err="1"/>
              <a:t>медицинсий</a:t>
            </a:r>
            <a:r>
              <a:rPr lang="ru-RU" altLang="ru-RU" sz="3200" dirty="0"/>
              <a:t> технолог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  <p:extLst>
      <p:ext uri="{BB962C8B-B14F-4D97-AF65-F5344CB8AC3E}">
        <p14:creationId xmlns:p14="http://schemas.microsoft.com/office/powerpoint/2010/main" val="227170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EA8B-010E-D4E3-47B3-28FB97959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7E7105-FBF9-2C73-3401-D88451D5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2"/>
            <a:ext cx="8183562" cy="7928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Ситуация 4.   </a:t>
            </a:r>
            <a:endParaRPr lang="ru-RU" sz="2000" dirty="0"/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D305B76C-FE78-9512-E9CC-E8C1DEFF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20689"/>
            <a:ext cx="7201421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в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по ЛД, если Вы – </a:t>
            </a:r>
            <a:r>
              <a:rPr lang="ru-RU" altLang="ru-RU" sz="3200" dirty="0">
                <a:solidFill>
                  <a:srgbClr val="FF0000"/>
                </a:solidFill>
              </a:rPr>
              <a:t>лаборант</a:t>
            </a:r>
            <a:r>
              <a:rPr lang="ru-RU" altLang="ru-RU" sz="3200" dirty="0"/>
              <a:t> общей клинико-диагностической лаборатории, но работаете </a:t>
            </a:r>
            <a:r>
              <a:rPr lang="ru-RU" altLang="ru-RU" sz="3200" dirty="0">
                <a:solidFill>
                  <a:srgbClr val="FF0000"/>
                </a:solidFill>
              </a:rPr>
              <a:t>в группе бактериологических исследований</a:t>
            </a:r>
            <a:r>
              <a:rPr lang="ru-RU" altLang="ru-RU" sz="3200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  <p:extLst>
      <p:ext uri="{BB962C8B-B14F-4D97-AF65-F5344CB8AC3E}">
        <p14:creationId xmlns:p14="http://schemas.microsoft.com/office/powerpoint/2010/main" val="4372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9F35C-1D06-7C74-557B-024DECE7B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32CCC1-8C55-9E1E-F05D-EC3CF6F2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Ситуация 5. </a:t>
            </a:r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E1B4DFF1-AD72-F813-26C9-1836602C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058025" cy="4585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с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«Лабораторная диагностика», если Вы – </a:t>
            </a:r>
            <a:r>
              <a:rPr lang="ru-RU" altLang="ru-RU" sz="3200" dirty="0">
                <a:solidFill>
                  <a:srgbClr val="FF0000"/>
                </a:solidFill>
              </a:rPr>
              <a:t>медицинский техник (фельдшер-лаборант</a:t>
            </a:r>
            <a:r>
              <a:rPr lang="ru-RU" altLang="ru-RU" sz="3200" dirty="0"/>
              <a:t>) и работаете в группе бактериологических исследований КЛД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  <p:extLst>
      <p:ext uri="{BB962C8B-B14F-4D97-AF65-F5344CB8AC3E}">
        <p14:creationId xmlns:p14="http://schemas.microsoft.com/office/powerpoint/2010/main" val="75087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DB1F-5472-7F52-1B10-36A2ADF9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67D6B6-6BB0-D2A3-39CF-7AAD497B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732463"/>
            <a:ext cx="8183562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Ситуация 6. </a:t>
            </a:r>
          </a:p>
        </p:txBody>
      </p:sp>
      <p:sp>
        <p:nvSpPr>
          <p:cNvPr id="12291" name="Прямоугольник 3">
            <a:extLst>
              <a:ext uri="{FF2B5EF4-FFF2-40B4-BE49-F238E27FC236}">
                <a16:creationId xmlns:a16="http://schemas.microsoft.com/office/drawing/2014/main" id="{D8B76947-0D44-80C9-CFCE-E0E0D9AD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058025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3200" dirty="0"/>
              <a:t>Опишите свои трудовые функции в соответствии с </a:t>
            </a:r>
            <a:r>
              <a:rPr lang="ru-RU" altLang="ru-RU" sz="3200" dirty="0" err="1"/>
              <a:t>Профстандартом</a:t>
            </a:r>
            <a:r>
              <a:rPr lang="ru-RU" altLang="ru-RU" sz="3200" dirty="0"/>
              <a:t> «Лабораторная диагностика», если Вы – </a:t>
            </a:r>
            <a:r>
              <a:rPr lang="ru-RU" altLang="ru-RU" sz="3200" dirty="0">
                <a:solidFill>
                  <a:srgbClr val="FF0000"/>
                </a:solidFill>
              </a:rPr>
              <a:t>медицинский технолог и работаете в отделе бактериологических исследований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(для упрощения ответа можно  только перечислить трудовые функции – коды)</a:t>
            </a:r>
          </a:p>
        </p:txBody>
      </p:sp>
    </p:spTree>
    <p:extLst>
      <p:ext uri="{BB962C8B-B14F-4D97-AF65-F5344CB8AC3E}">
        <p14:creationId xmlns:p14="http://schemas.microsoft.com/office/powerpoint/2010/main" val="396949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F3B62-7D2D-C415-7615-713D9822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31" y="548680"/>
            <a:ext cx="6984776" cy="51845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3A3D59-EF77-FA35-FE9B-A80E19C1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511800"/>
            <a:ext cx="8183562" cy="8695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При описании своих трудовых функций надо ориентироваться на категории сложности выполняемых вами лабораторных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014764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7936</TotalTime>
  <Words>350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Предлагаем порешать данные ситуации…ответы присылаем куратору цикла – denisova_ov@inbox.ru – Денисова Ольга Владимировна</vt:lpstr>
      <vt:lpstr>Ситуация 1.   </vt:lpstr>
      <vt:lpstr>Ситуация 2. </vt:lpstr>
      <vt:lpstr>Ситуация 3. </vt:lpstr>
      <vt:lpstr>Ситуация 4.   </vt:lpstr>
      <vt:lpstr>Ситуация 5. </vt:lpstr>
      <vt:lpstr>Ситуация 6. </vt:lpstr>
      <vt:lpstr>При описании своих трудовых функций надо ориентироваться на категории сложности выполняемых вами лабораторных исследований</vt:lpstr>
      <vt:lpstr>Успехов нам всем! Спасибо за внимание!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gENRI</dc:creator>
  <cp:lastModifiedBy>Ольга Денисова</cp:lastModifiedBy>
  <cp:revision>433</cp:revision>
  <dcterms:created xsi:type="dcterms:W3CDTF">2003-01-03T07:12:31Z</dcterms:created>
  <dcterms:modified xsi:type="dcterms:W3CDTF">2024-02-16T12:26:50Z</dcterms:modified>
</cp:coreProperties>
</file>