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3" r:id="rId3"/>
    <p:sldId id="257" r:id="rId4"/>
    <p:sldId id="258" r:id="rId5"/>
    <p:sldId id="260" r:id="rId6"/>
    <p:sldId id="279" r:id="rId7"/>
    <p:sldId id="261" r:id="rId8"/>
    <p:sldId id="262" r:id="rId9"/>
    <p:sldId id="264" r:id="rId10"/>
    <p:sldId id="265" r:id="rId11"/>
    <p:sldId id="268" r:id="rId12"/>
    <p:sldId id="282" r:id="rId13"/>
    <p:sldId id="270" r:id="rId14"/>
    <p:sldId id="273" r:id="rId15"/>
    <p:sldId id="272" r:id="rId16"/>
    <p:sldId id="267" r:id="rId17"/>
    <p:sldId id="266" r:id="rId18"/>
    <p:sldId id="274" r:id="rId19"/>
    <p:sldId id="278" r:id="rId20"/>
    <p:sldId id="277" r:id="rId21"/>
    <p:sldId id="276" r:id="rId22"/>
    <p:sldId id="275" r:id="rId23"/>
    <p:sldId id="269" r:id="rId24"/>
    <p:sldId id="280" r:id="rId25"/>
    <p:sldId id="283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E31F3E7-3760-4876-AC67-E78289B19ECB}">
          <p14:sldIdLst>
            <p14:sldId id="256"/>
            <p14:sldId id="263"/>
            <p14:sldId id="257"/>
            <p14:sldId id="258"/>
            <p14:sldId id="260"/>
            <p14:sldId id="279"/>
            <p14:sldId id="261"/>
            <p14:sldId id="262"/>
            <p14:sldId id="264"/>
            <p14:sldId id="265"/>
            <p14:sldId id="268"/>
            <p14:sldId id="282"/>
            <p14:sldId id="270"/>
            <p14:sldId id="273"/>
            <p14:sldId id="272"/>
            <p14:sldId id="267"/>
            <p14:sldId id="266"/>
            <p14:sldId id="274"/>
            <p14:sldId id="278"/>
            <p14:sldId id="277"/>
            <p14:sldId id="276"/>
            <p14:sldId id="275"/>
            <p14:sldId id="269"/>
            <p14:sldId id="280"/>
            <p14:sldId id="28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2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2/7/2020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2/7/2020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2/7/2020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2/7/2020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2/7/2020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76B1546638BF8112977CC11134F8577519EA69920A0533FA5FABF3006ED1190797ABB2F429AA7DD3D74728CAC2D5D753BD63439DE81D5901W4O5M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480CD6A1F97AC8B2FAA9D1C790131D79A52F3C970A56F2E83D26B9D28E8CABACDB4818FC5EFBEB6B426400F3FF34B3122CF2DCAFBC0D8DCA2CX0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82FE9D3D9400DF734665F3F7DF001358E27EF9CD2BB1F6DF975EF3CCBC0F4637F1C0A6D39844D5CE596FC7459D1AB48B3523B90F6DC25482r7b0M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9848" y="1298447"/>
            <a:ext cx="7315200" cy="4129895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ПОСТАНОВЛЕНИЕ ПРАВИТЕЛЬСТВА РФ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от 22 июня 2019 г. N 797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/>
              <a:t>ОБ УТВЕРЖДЕНИИ ПРАВИЛ</a:t>
            </a:r>
            <a:br>
              <a:rPr lang="ru-RU" sz="2400" b="1" dirty="0"/>
            </a:br>
            <a:r>
              <a:rPr lang="ru-RU" sz="2400" b="1" dirty="0"/>
              <a:t>ЗАГОТОВКИ, ХРАНЕНИЯ, ТРАНСПОРТИРОВКИ И </a:t>
            </a:r>
            <a:r>
              <a:rPr lang="ru-RU" sz="2400" b="1" dirty="0" smtClean="0"/>
              <a:t>КЛИНИЧЕСКОГО ИСПОЛЬЗОВАНИЯ </a:t>
            </a:r>
            <a:r>
              <a:rPr lang="ru-RU" sz="2400" b="1" dirty="0"/>
              <a:t>ДОНОРСКОЙ КРОВИ И ЕЕ КОМПОНЕНТОВ</a:t>
            </a:r>
            <a:br>
              <a:rPr lang="ru-RU" sz="2400" b="1" dirty="0"/>
            </a:br>
            <a:r>
              <a:rPr lang="ru-RU" sz="2400" b="1" dirty="0"/>
              <a:t>И О ПРИЗНАНИИ УТРАТИВШИМИ СИЛУ НЕКОТОРЫХ </a:t>
            </a:r>
            <a:r>
              <a:rPr lang="ru-RU" sz="2400" b="1" dirty="0" smtClean="0"/>
              <a:t>АКТОВ ПРАВИТЕЛЬСТВА  РФ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76788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Выдача СЗП без карантина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П. 48. Допускается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проведение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патогенредукции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плазмы перед ее заморозкой с возможностью выдачи такой плазмы для клинического использования до окончания срока карантина.</a:t>
            </a:r>
          </a:p>
          <a:p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066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Уменьшение периода карантина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П.51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Карантинизация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плазмы осуществляется при температуре ниже -25 градусов Цельсия в течение не менее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суток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со дня заготовки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П.52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 При отсутствии в образце крови донора маркеров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гемотрансмиссивных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инфекций в период и по завершении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карантинизации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свежезамороженная плазма выпускается из карантина с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указанием на этикетке срока </a:t>
            </a:r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карантинизации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- 120 суток.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9491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Контроль качества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П. 56. При применении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инактивации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патогенных биологических агентов в концентратах тромбоцитов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бактериальной контаминации не проводится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8918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П. 57</a:t>
            </a:r>
            <a:r>
              <a:rPr lang="ru-RU" sz="1600" dirty="0"/>
              <a:t>. Решения о пригодности для клинического использования и об изменении статуса донорской крови и (или) ее компонентов принимаются работниками, уполномоченными руководителем организации, осуществляющей заготовку донорской крови и ее компонентов, при соответствии заготовленных единицы донорской крови и единицы компонента донорской крови значениям показателей безопасности донорской крови и (или) ее компонентов, предусмотренным приложением N 1 к настоящим Правилам, и на основании:</a:t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а) данных, внесенных в базу данных донорства крови и ее компонентов;</a:t>
            </a:r>
          </a:p>
          <a:p>
            <a:pPr algn="just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б) результатов исследований крови донора на наличие маркеров вируса иммунодефицита человека (ВИЧ-инфекции), гепатитов B, C и возбудителя сифилиса;</a:t>
            </a:r>
          </a:p>
          <a:p>
            <a:pPr algn="just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в) результатов определения групп крови по системе AB0, резус-принадлежности, антигенов эритроцитов C, c, E, e, K, проведения скрининга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аллоиммунных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антител;</a:t>
            </a:r>
          </a:p>
          <a:p>
            <a:pPr algn="just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г) биохимических показателей периферической крови;</a:t>
            </a:r>
          </a:p>
          <a:p>
            <a:pPr algn="just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д) результатов проверки внешнего вида донорской крови и (или) ее компонентов и отсутствия повреждения контейнера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15326" y="5124855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П. 62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Процедуры, предусмотренные пунктами 57 - 60 настоящих Правил, выполняются совместно не менее чем </a:t>
            </a:r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двумя работниками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организации, осуществляющей заготовку донорской крови и ее компонентов.</a:t>
            </a:r>
          </a:p>
        </p:txBody>
      </p:sp>
    </p:spTree>
    <p:extLst>
      <p:ext uri="{BB962C8B-B14F-4D97-AF65-F5344CB8AC3E}">
        <p14:creationId xmlns:p14="http://schemas.microsoft.com/office/powerpoint/2010/main" val="4186860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Статусы компонентов крови при производстве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Донорская кровь и (или) ее компоненты, в отношении которых решения, предусмотренные пунктом 57 настоящих Правил, не приняты, изолируются от пригодных для использования донорской крови и (или) компонентов. В базе данных донорства крови и ее компонентов статус донорской крови и (или) ее компонентов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"неисследованные"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изменяется на статус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"бракованные".</a:t>
            </a:r>
          </a:p>
          <a:p>
            <a:pPr algn="just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отношении которых приняты –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«пригодные для использования»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069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340513" cy="4601183"/>
          </a:xfrm>
        </p:spPr>
        <p:txBody>
          <a:bodyPr>
            <a:normAutofit/>
          </a:bodyPr>
          <a:lstStyle/>
          <a:p>
            <a:r>
              <a:rPr lang="ru-RU" sz="2800" dirty="0"/>
              <a:t>IV. Обязательные требования к хранению и транспортировке</a:t>
            </a:r>
            <a:br>
              <a:rPr lang="ru-RU" sz="2800" dirty="0"/>
            </a:br>
            <a:r>
              <a:rPr lang="ru-RU" sz="2800" dirty="0"/>
              <a:t>донорской крови и (или) ее компонентов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/>
              <a:t>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наличие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 измерения температуры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при хранении и транспортировке более 30 минут;</a:t>
            </a:r>
          </a:p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регистрация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продолжительности транспортировки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из пункта выдачи в пункт назначения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регистрация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температурного режима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 начале транспортировки и по прибытии в конечный пункт при транспортировке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30 минут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регистрация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контроля целостности контейнера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донорской крови и (или) ее компонентов при транспортировке;</a:t>
            </a:r>
          </a:p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ранспортировка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донорской крови и (или) ее компонентов осуществляется работником, уполномоченным руководителем субъекта обращения донорской крови и (или) ее компонентов.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997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П. 71</a:t>
            </a:r>
            <a:r>
              <a:rPr lang="ru-RU" sz="2400" dirty="0"/>
              <a:t>. Перед транспортировкой донорской крови и (или) ее компонентов уполномоченными работниками организации, осуществляющей заготовку донорской крови и ее компонентов, проверяется: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а) идентификационный номер единицы компонента донорской крови;</a:t>
            </a:r>
          </a:p>
          <a:p>
            <a:pPr algn="just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б) статус донорской крови и (или) ее компонентов (наличие статуса "пригодный для использования");</a:t>
            </a:r>
          </a:p>
          <a:p>
            <a:pPr algn="just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в) внешний вид донорской крови и (или) ее компонентов (отсутствие сгустков и гемолиза в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эритроцитсодержащих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компонентах донорской крови, эффект "метели" в концентратах тромбоцитов, а также отсутствие осадка в размороженной плазме);</a:t>
            </a:r>
          </a:p>
          <a:p>
            <a:pPr algn="just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г) целостность контейнера единицы компонента донорской крови (отсутствие протекания);</a:t>
            </a:r>
          </a:p>
          <a:p>
            <a:pPr algn="just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д) условия хранения.</a:t>
            </a:r>
          </a:p>
          <a:p>
            <a:pPr algn="just"/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П.72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. Сведения о результатах проверки, предусмотренной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пунктом 71 настоящих Правил, вносятся в базу данных донорской крови и ее компонентов.</a:t>
            </a:r>
          </a:p>
          <a:p>
            <a:pPr algn="just"/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П.73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допускается передача донорской крови и (или) ее компонентов для клинического использования организациям, не имеющим лицензии на медицинскую деятельность с указанием трансфузиологии в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качестве составляющей части лицензируемого вида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1288784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V. Обязательные требования к клиническому использованию донорской крови и (или) ее компонентов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П.75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 Организация, осуществляющая клиническое использование донорской крови и ее компонентов,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обязана сформировать запас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донорской крови и (или) ее компонентов.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0402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Приоритеты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 smtClean="0"/>
              <a:t>Для </a:t>
            </a:r>
            <a:r>
              <a:rPr lang="ru-RU" b="1" dirty="0"/>
              <a:t>предупреждения реакций и осложнений в связи с трансфузией в соответствии с клиническими рекомендациями (протоколами лечения) реципиентам проводят трансфузии </a:t>
            </a:r>
            <a:r>
              <a:rPr lang="ru-RU" b="1" dirty="0" err="1">
                <a:solidFill>
                  <a:srgbClr val="FF0000"/>
                </a:solidFill>
              </a:rPr>
              <a:t>лейкоредуцированных</a:t>
            </a:r>
            <a:r>
              <a:rPr lang="ru-RU" b="1" dirty="0"/>
              <a:t> компонентов донорской крови, </a:t>
            </a:r>
            <a:r>
              <a:rPr lang="ru-RU" b="1" dirty="0" err="1">
                <a:solidFill>
                  <a:srgbClr val="FF0000"/>
                </a:solidFill>
              </a:rPr>
              <a:t>патогенредуцированных</a:t>
            </a:r>
            <a:r>
              <a:rPr lang="ru-RU" b="1" dirty="0"/>
              <a:t> компонентов донорской крови, </a:t>
            </a:r>
            <a:r>
              <a:rPr lang="ru-RU" b="1" dirty="0" err="1">
                <a:solidFill>
                  <a:srgbClr val="FF0000"/>
                </a:solidFill>
              </a:rPr>
              <a:t>микрофильтрованных</a:t>
            </a:r>
            <a:r>
              <a:rPr lang="ru-RU" b="1" dirty="0"/>
              <a:t> компонентов донорской крови, </a:t>
            </a:r>
            <a:r>
              <a:rPr lang="ru-RU" b="1" dirty="0">
                <a:solidFill>
                  <a:srgbClr val="FF0000"/>
                </a:solidFill>
              </a:rPr>
              <a:t>облученных</a:t>
            </a:r>
            <a:r>
              <a:rPr lang="ru-RU" b="1" dirty="0"/>
              <a:t> </a:t>
            </a:r>
            <a:r>
              <a:rPr lang="ru-RU" b="1" dirty="0" err="1"/>
              <a:t>эритроцитсодержащих</a:t>
            </a:r>
            <a:r>
              <a:rPr lang="ru-RU" b="1" dirty="0"/>
              <a:t> компонентов донорской крови и концентратов тромбоцитов, </a:t>
            </a:r>
            <a:r>
              <a:rPr lang="ru-RU" b="1" dirty="0">
                <a:solidFill>
                  <a:srgbClr val="FF0000"/>
                </a:solidFill>
              </a:rPr>
              <a:t>отмытых</a:t>
            </a:r>
            <a:r>
              <a:rPr lang="ru-RU" b="1" dirty="0"/>
              <a:t> эритроцитов, а также </a:t>
            </a:r>
            <a:r>
              <a:rPr lang="ru-RU" b="1" dirty="0" err="1"/>
              <a:t>эритроцитной</a:t>
            </a:r>
            <a:r>
              <a:rPr lang="ru-RU" b="1" dirty="0"/>
              <a:t> </a:t>
            </a:r>
            <a:r>
              <a:rPr lang="ru-RU" b="1" dirty="0">
                <a:solidFill>
                  <a:srgbClr val="FF0000"/>
                </a:solidFill>
              </a:rPr>
              <a:t>взвеси</a:t>
            </a:r>
            <a:r>
              <a:rPr lang="ru-RU" b="1" dirty="0"/>
              <a:t> и концентратов тромбоцитов, заготовленных с замещением плазмы донора </a:t>
            </a:r>
            <a:r>
              <a:rPr lang="ru-RU" b="1" dirty="0">
                <a:solidFill>
                  <a:srgbClr val="FF0000"/>
                </a:solidFill>
              </a:rPr>
              <a:t>взвешивающими или добавочными растворами.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0974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База </a:t>
            </a:r>
            <a:r>
              <a:rPr lang="ru-RU" sz="2800" dirty="0"/>
              <a:t>данных донорской крови и ее </a:t>
            </a:r>
            <a:r>
              <a:rPr lang="ru-RU" sz="2800" dirty="0" smtClean="0"/>
              <a:t>компонентов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П.90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 При получении донорской крови и (или) ее компонентов работник, уполномоченный руководителем организации, осуществляющей клиническое использование донорской крови и ее компонентов, проверяет соблюдение условий транспортировки, предусмотренных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приложением N 2 к настоящим Правилам, а также характеристики внешнего вида донорской крови и (или) ее компонентов (изменение цвета, наличие нерастворимых осадков, сгустков) и вносит сведения о результатах проверки в медицинскую документацию и базу данных донорской крови и ее компонентов.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143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Вступили в силу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Arial Black" panose="020B0A04020102020204" pitchFamily="34" charset="0"/>
              </a:rPr>
              <a:t>                             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5386647" y="2202873"/>
            <a:ext cx="4430684" cy="2546188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atin typeface="Arial Black" panose="020B0A04020102020204" pitchFamily="34" charset="0"/>
              </a:rPr>
              <a:t>       </a:t>
            </a:r>
            <a:r>
              <a:rPr lang="ru-RU" sz="2400" dirty="0" smtClean="0">
                <a:latin typeface="Arial Black" panose="020B0A04020102020204" pitchFamily="34" charset="0"/>
              </a:rPr>
              <a:t>10 </a:t>
            </a:r>
            <a:r>
              <a:rPr lang="ru-RU" sz="2400" dirty="0">
                <a:latin typeface="Arial Black" panose="020B0A04020102020204" pitchFamily="34" charset="0"/>
              </a:rPr>
              <a:t>июля 2019</a:t>
            </a:r>
          </a:p>
        </p:txBody>
      </p:sp>
    </p:spTree>
    <p:extLst>
      <p:ext uri="{BB962C8B-B14F-4D97-AF65-F5344CB8AC3E}">
        <p14:creationId xmlns:p14="http://schemas.microsoft.com/office/powerpoint/2010/main" val="25376811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Подогревание</a:t>
            </a:r>
            <a:br>
              <a:rPr lang="ru-RU" sz="2800" dirty="0" smtClean="0"/>
            </a:br>
            <a:r>
              <a:rPr lang="ru-RU" sz="2800" dirty="0" smtClean="0"/>
              <a:t>компонентов крови и регистрация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П.93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 Трансфузии донорской крови,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эритроцитсодержащих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компонентов донорской крови, плазмы и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криопреципитата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начинают непосредственно после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подогревания контейнера не выше 37 градусов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Цельсия с использованием медицинских изделий, обеспечивающих контроль температурного режима, и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регистрацией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температурного режима по каждой единице донорской крови и (или) ее компонентов в медицинской документации.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36268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Клиническое использование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П. 96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 Совместимость донора и взрослого реципиента по резус-принадлежности и антигенам эритроцитов C, c, E, e, K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учитывается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при трансфузии концентратов тромбоцитов, полученных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методом </a:t>
            </a:r>
            <a:r>
              <a:rPr lang="ru-RU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афереза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либо с использованием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добавочного раствора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патогенредуцированного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концентрата тромбоцитов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П.95. При трансфузии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СЗП и </a:t>
            </a:r>
            <a:r>
              <a:rPr lang="ru-RU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криопреципитата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совместимость донора и взрослого реципиента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 резус-принадлежности и антигенам эритроцитов C, c, E, e, K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учитывается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3092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Протокол трансфузии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П.101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 После трансфузии оформляется протокол трансфузии по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форме, утверждаемой Министерством здравоохранения Российской Федерации, на бумажном носителе или в форме электронного документа, подписанного с использованием усиленной квалифицированной электронной подписи медицинского работника. Протокол трансфузии вносится в медицинскую документацию реципиента.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32465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Оптимизация использования компонентов крови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П. 102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 В целях недопущения неоправданной браковки донорская кровь и (или) ее компоненты, полученные для клинического использования, но не использованные,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могут быть возвращены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 организацию, осуществляющую заготовку донорской крови и ее компонентов, для повторной выдачи только в том случае, если процедура возврата определена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договором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между организацией, осуществляющей заготовку донорской крови и ее компонентов, и организацией, осуществляющей клиническое использование донорской крови и ее компонентов, и по каждой возвращенной единице донорской крови и (или) ее компонентов имеется документальное подтверждение соответствия условий ее хранения и транспортировки условиям, предусмотренным приложением N 2 к настоящим Правилам.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27621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483" y="1123837"/>
            <a:ext cx="2947482" cy="460118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Благодарю </a:t>
            </a:r>
            <a:br>
              <a:rPr lang="ru-RU" sz="2800" dirty="0" smtClean="0"/>
            </a:br>
            <a:r>
              <a:rPr lang="ru-RU" sz="2800" dirty="0" smtClean="0"/>
              <a:t>за внимание!</a:t>
            </a:r>
            <a:endParaRPr lang="ru-RU" sz="2800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903" y="1404850"/>
            <a:ext cx="8092794" cy="387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4261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Кто много знает, тот много и умеет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193" y="51495"/>
            <a:ext cx="5243851" cy="6803507"/>
          </a:xfrm>
        </p:spPr>
      </p:pic>
    </p:spTree>
    <p:extLst>
      <p:ext uri="{BB962C8B-B14F-4D97-AF65-F5344CB8AC3E}">
        <p14:creationId xmlns:p14="http://schemas.microsoft.com/office/powerpoint/2010/main" val="4097614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Утратили</a:t>
            </a:r>
            <a:br>
              <a:rPr lang="ru-RU" dirty="0" smtClean="0"/>
            </a:br>
            <a:r>
              <a:rPr lang="ru-RU" dirty="0" smtClean="0"/>
              <a:t>силу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9665" y="1434746"/>
            <a:ext cx="420660" cy="4084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823" y="1200085"/>
            <a:ext cx="7388992" cy="10425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9665" y="3684474"/>
            <a:ext cx="438950" cy="4572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5230" y="3424428"/>
            <a:ext cx="3060457" cy="8718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73824" y="4296232"/>
            <a:ext cx="7245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Отменен норматив хранить образец донорской крови 18 часов до исследования на инфекции</a:t>
            </a:r>
            <a:endParaRPr lang="ru-RU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467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Область применения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заготовка, хранение, транспортировка</a:t>
            </a:r>
          </a:p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донорской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крови и ее компонентов</a:t>
            </a:r>
          </a:p>
          <a:p>
            <a:pPr marL="0" indent="0">
              <a:buNone/>
            </a:pPr>
            <a:endParaRPr lang="ru-RU" b="1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ru-RU" b="1" dirty="0" smtClean="0">
              <a:latin typeface="Arial" panose="020B0604020202020204" pitchFamily="34" charset="0"/>
            </a:endParaRPr>
          </a:p>
          <a:p>
            <a:r>
              <a:rPr lang="ru-RU" b="1" dirty="0"/>
              <a:t>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клиническое использование </a:t>
            </a:r>
          </a:p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донорской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крови и ее компонентов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5145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Акцент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обязательные требования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безопасности </a:t>
            </a:r>
          </a:p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донорской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крови и ее компонентов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6452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Номенклатура донорской крови и ее компонентов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Приложение №1 к Правилам…</a:t>
            </a: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29 видов компонентов крови…</a:t>
            </a: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Название компонентов должно строго соответствовать Приложению №1 </a:t>
            </a: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Используется </a:t>
            </a:r>
            <a:r>
              <a:rPr lang="ru-RU" b="1" smtClean="0">
                <a:latin typeface="Arial" panose="020B0604020202020204" pitchFamily="34" charset="0"/>
                <a:cs typeface="Arial" panose="020B0604020202020204" pitchFamily="34" charset="0"/>
              </a:rPr>
              <a:t>понятие «</a:t>
            </a:r>
            <a:r>
              <a:rPr lang="ru-RU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единица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компонента донорской крови» вместо «доза»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54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II. Требования безопасности при заготовке, хранении,</a:t>
            </a:r>
            <a:br>
              <a:rPr lang="ru-RU" sz="2800" dirty="0"/>
            </a:br>
            <a:r>
              <a:rPr lang="ru-RU" sz="2800" dirty="0"/>
              <a:t>транспортировке и клиническом использовании донорской крови</a:t>
            </a:r>
            <a:br>
              <a:rPr lang="ru-RU" sz="2800" dirty="0"/>
            </a:br>
            <a:r>
              <a:rPr lang="ru-RU" sz="2800" dirty="0"/>
              <a:t>и ее компонентов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проведение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внутренних проверок (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аудитов)</a:t>
            </a:r>
          </a:p>
          <a:p>
            <a:pPr marL="0" indent="0" algn="just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целях оценки эффективности системы безопасности в субъектах обращения донорской крови и (или) ее компонентов осуществляется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комиссией </a:t>
            </a:r>
          </a:p>
          <a:p>
            <a:pPr marL="0" indent="0" algn="just"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остав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комиссии и график проведения внутренних проверок утверждаются актом субъекта обращения донорской крови и (или) ее компонентов.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9480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/>
              <a:t>III.Обязательные</a:t>
            </a:r>
            <a:r>
              <a:rPr lang="ru-RU" sz="2800" dirty="0" smtClean="0"/>
              <a:t> </a:t>
            </a:r>
            <a:r>
              <a:rPr lang="ru-RU" sz="2800" dirty="0"/>
              <a:t>требования к заготовке донорской крови</a:t>
            </a:r>
            <a:br>
              <a:rPr lang="ru-RU" sz="2800" dirty="0"/>
            </a:br>
            <a:r>
              <a:rPr lang="ru-RU" sz="2800" dirty="0"/>
              <a:t>и (или) ее компонентов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П. 37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 Молекулярно-биологические исследования на маркеры вирусов иммунодефицита человека (ВИЧ-инфекции), гепатитов B и C проводятся для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серонегативных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образцов крови доноров. Допускается одновременное проведение молекулярно-биологических и иммунологических исследований образцов крови доноров.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9230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Сухая плазма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П. 44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Криопреципитат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лиофилизированную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плазму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получают из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карантинизированной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или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патогенредуцированной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плазмы.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86767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а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216</TotalTime>
  <Words>1339</Words>
  <Application>Microsoft Office PowerPoint</Application>
  <PresentationFormat>Широкоэкранный</PresentationFormat>
  <Paragraphs>78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Arial Black</vt:lpstr>
      <vt:lpstr>Corbel</vt:lpstr>
      <vt:lpstr>Wingdings 2</vt:lpstr>
      <vt:lpstr>Рама</vt:lpstr>
      <vt:lpstr>ПОСТАНОВЛЕНИЕ ПРАВИТЕЛЬСТВА РФ от 22 июня 2019 г. N 797  ОБ УТВЕРЖДЕНИИ ПРАВИЛ ЗАГОТОВКИ, ХРАНЕНИЯ, ТРАНСПОРТИРОВКИ И КЛИНИЧЕСКОГО ИСПОЛЬЗОВАНИЯ ДОНОРСКОЙ КРОВИ И ЕЕ КОМПОНЕНТОВ И О ПРИЗНАНИИ УТРАТИВШИМИ СИЛУ НЕКОТОРЫХ АКТОВ ПРАВИТЕЛЬСТВА  РФ </vt:lpstr>
      <vt:lpstr>Вступили в силу</vt:lpstr>
      <vt:lpstr>Утратили силу</vt:lpstr>
      <vt:lpstr>Область применения</vt:lpstr>
      <vt:lpstr>Акцент</vt:lpstr>
      <vt:lpstr>Номенклатура донорской крови и ее компонентов</vt:lpstr>
      <vt:lpstr>II. Требования безопасности при заготовке, хранении, транспортировке и клиническом использовании донорской крови и ее компонентов </vt:lpstr>
      <vt:lpstr>III.Обязательные требования к заготовке донорской крови и (или) ее компонентов </vt:lpstr>
      <vt:lpstr>Сухая плазма</vt:lpstr>
      <vt:lpstr>Выдача СЗП без карантина</vt:lpstr>
      <vt:lpstr>Уменьшение периода карантина</vt:lpstr>
      <vt:lpstr>Контроль качества</vt:lpstr>
      <vt:lpstr>П. 57. Решения о пригодности для клинического использования и об изменении статуса донорской крови и (или) ее компонентов принимаются работниками, уполномоченными руководителем организации, осуществляющей заготовку донорской крови и ее компонентов, при соответствии заготовленных единицы донорской крови и единицы компонента донорской крови значениям показателей безопасности донорской крови и (или) ее компонентов, предусмотренным приложением N 1 к настоящим Правилам, и на основании: </vt:lpstr>
      <vt:lpstr>Статусы компонентов крови при производстве</vt:lpstr>
      <vt:lpstr>IV. Обязательные требования к хранению и транспортировке донорской крови и (или) ее компонентов </vt:lpstr>
      <vt:lpstr>П. 71. Перед транспортировкой донорской крови и (или) ее компонентов уполномоченными работниками организации, осуществляющей заготовку донорской крови и ее компонентов, проверяется: </vt:lpstr>
      <vt:lpstr>V. Обязательные требования к клиническому использованию донорской крови и (или) ее компонентов </vt:lpstr>
      <vt:lpstr>Приоритеты</vt:lpstr>
      <vt:lpstr>База данных донорской крови и ее компонентов</vt:lpstr>
      <vt:lpstr>Подогревание компонентов крови и регистрация</vt:lpstr>
      <vt:lpstr>Клиническое использование</vt:lpstr>
      <vt:lpstr>Протокол трансфузии</vt:lpstr>
      <vt:lpstr>Оптимизация использования компонентов крови</vt:lpstr>
      <vt:lpstr>Благодарю  за внимание!</vt:lpstr>
      <vt:lpstr>Кто много знает, тот много и умеет</vt:lpstr>
    </vt:vector>
  </TitlesOfParts>
  <Company>Центр Крови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ПОСТАНОВЛЕНИЕ от 22 июня 2019 г. N 797  ОБ УТВЕРЖДЕНИИ ПРАВИЛ ЗАГОТОВКИ, ХРАНЕНИЯ, ТРАНСПОРТИРОВКИ И КЛИНИЧЕСКОГО ИСПОЛЬЗОВАНИЯ ДОНОРСКОЙ КРОВИ И ЕЕ КОМПОНЕНТОВ И О ПРИЗНАНИИ УТРАТИВШИМИ СИЛУ НЕКОТОРЫХ АКТОВ ПРАВИТЕЛЬСТВА РОССИЙСКОЙ ФЕДЕРАЦИИ</dc:title>
  <dc:creator>Клюева Елена Александровна</dc:creator>
  <cp:lastModifiedBy>Клюева Елена Александровна</cp:lastModifiedBy>
  <cp:revision>26</cp:revision>
  <dcterms:created xsi:type="dcterms:W3CDTF">2019-10-10T10:54:25Z</dcterms:created>
  <dcterms:modified xsi:type="dcterms:W3CDTF">2020-02-07T09:01:25Z</dcterms:modified>
</cp:coreProperties>
</file>